
<file path=[Content_Types].xml><?xml version="1.0" encoding="utf-8"?>
<Types xmlns="http://schemas.openxmlformats.org/package/2006/content-types">
  <Default Extension="png" ContentType="image/png"/>
  <Default Extension="bin" ContentType="application/vnd.openxmlformats-officedocument.oleObject"/>
  <Default Extension="svg" ContentType="image/svg+xml"/>
  <Default Extension="jpeg" ContentType="image/jpeg"/>
  <Default Extension="wmf" ContentType="image/x-wmf"/>
  <Default Extension="rels" ContentType="application/vnd.openxmlformats-package.relationships+xml"/>
  <Default Extension="xml" ContentType="application/xml"/>
  <Default Extension="wdp" ContentType="image/vnd.ms-photo"/>
  <Default Extension="tif" ContentType="image/tif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8"/>
  </p:notesMasterIdLst>
  <p:sldIdLst>
    <p:sldId id="256" r:id="rId2"/>
    <p:sldId id="337" r:id="rId3"/>
    <p:sldId id="356" r:id="rId4"/>
    <p:sldId id="360" r:id="rId5"/>
    <p:sldId id="338" r:id="rId6"/>
    <p:sldId id="361" r:id="rId7"/>
    <p:sldId id="364" r:id="rId8"/>
    <p:sldId id="339" r:id="rId9"/>
    <p:sldId id="340" r:id="rId10"/>
    <p:sldId id="362" r:id="rId11"/>
    <p:sldId id="341" r:id="rId12"/>
    <p:sldId id="342" r:id="rId13"/>
    <p:sldId id="365" r:id="rId14"/>
    <p:sldId id="343" r:id="rId15"/>
    <p:sldId id="344" r:id="rId16"/>
    <p:sldId id="347" r:id="rId17"/>
    <p:sldId id="348" r:id="rId18"/>
    <p:sldId id="349" r:id="rId19"/>
    <p:sldId id="366" r:id="rId20"/>
    <p:sldId id="363" r:id="rId21"/>
    <p:sldId id="352" r:id="rId22"/>
    <p:sldId id="353" r:id="rId23"/>
    <p:sldId id="354" r:id="rId24"/>
    <p:sldId id="351" r:id="rId25"/>
    <p:sldId id="358" r:id="rId26"/>
    <p:sldId id="355" r:id="rId2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A2AF"/>
    <a:srgbClr val="D36F4D"/>
    <a:srgbClr val="2A5572"/>
    <a:srgbClr val="EEEEEE"/>
    <a:srgbClr val="28547B"/>
    <a:srgbClr val="D9D9D9"/>
    <a:srgbClr val="EAEAEA"/>
    <a:srgbClr val="E2E2E2"/>
    <a:srgbClr val="2E75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Style moyen 1 - Accentuation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82016" autoAdjust="0"/>
  </p:normalViewPr>
  <p:slideViewPr>
    <p:cSldViewPr snapToGrid="0">
      <p:cViewPr varScale="1">
        <p:scale>
          <a:sx n="64" d="100"/>
          <a:sy n="64" d="100"/>
        </p:scale>
        <p:origin x="1224" y="4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843"/>
    </p:cViewPr>
  </p:sorterViewPr>
  <p:notesViewPr>
    <p:cSldViewPr snapToGrid="0">
      <p:cViewPr varScale="1">
        <p:scale>
          <a:sx n="87" d="100"/>
          <a:sy n="87" d="100"/>
        </p:scale>
        <p:origin x="384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E30FE3-0DAB-4368-A3DC-3ED1A5AF2303}" type="doc">
      <dgm:prSet loTypeId="urn:microsoft.com/office/officeart/2005/8/layout/hProcess11" loCatId="process" qsTypeId="urn:microsoft.com/office/officeart/2005/8/quickstyle/simple2" qsCatId="simple" csTypeId="urn:microsoft.com/office/officeart/2005/8/colors/accent5_1" csCatId="accent5" phldr="1"/>
      <dgm:spPr/>
    </dgm:pt>
    <dgm:pt modelId="{1804D290-3173-4F6C-931D-07DA6B81B11C}">
      <dgm:prSet phldrT="[Texte]"/>
      <dgm:spPr/>
      <dgm:t>
        <a:bodyPr/>
        <a:lstStyle/>
        <a:p>
          <a:r>
            <a:rPr lang="fr-FR" dirty="0" smtClean="0"/>
            <a:t>Mai 2017 : Finale du </a:t>
          </a:r>
          <a:r>
            <a:rPr lang="fr-FR" dirty="0" err="1" smtClean="0"/>
            <a:t>Switch’Up</a:t>
          </a:r>
          <a:r>
            <a:rPr lang="fr-FR" dirty="0" smtClean="0"/>
            <a:t> Challenge</a:t>
          </a:r>
          <a:endParaRPr lang="fr-FR" dirty="0"/>
        </a:p>
      </dgm:t>
    </dgm:pt>
    <dgm:pt modelId="{C8ED195D-EA08-44E5-B7B8-E25FC1C0CA4D}" type="parTrans" cxnId="{10D7720E-F4A1-4358-8DF9-6266B53F3019}">
      <dgm:prSet/>
      <dgm:spPr/>
      <dgm:t>
        <a:bodyPr/>
        <a:lstStyle/>
        <a:p>
          <a:endParaRPr lang="fr-FR"/>
        </a:p>
      </dgm:t>
    </dgm:pt>
    <dgm:pt modelId="{0715987F-8DB9-4064-AC30-6D9064C7F27B}" type="sibTrans" cxnId="{10D7720E-F4A1-4358-8DF9-6266B53F3019}">
      <dgm:prSet/>
      <dgm:spPr/>
      <dgm:t>
        <a:bodyPr/>
        <a:lstStyle/>
        <a:p>
          <a:endParaRPr lang="fr-FR"/>
        </a:p>
      </dgm:t>
    </dgm:pt>
    <dgm:pt modelId="{54C95865-67D2-43A5-9997-DDDF24190EC5}">
      <dgm:prSet phldrT="[Texte]"/>
      <dgm:spPr/>
      <dgm:t>
        <a:bodyPr/>
        <a:lstStyle/>
        <a:p>
          <a:r>
            <a:rPr lang="fr-FR" dirty="0" smtClean="0"/>
            <a:t>Aout 2017: </a:t>
          </a:r>
        </a:p>
        <a:p>
          <a:r>
            <a:rPr lang="fr-FR" dirty="0" smtClean="0"/>
            <a:t>15 Professionnels partenaires</a:t>
          </a:r>
          <a:endParaRPr lang="fr-FR" dirty="0"/>
        </a:p>
      </dgm:t>
    </dgm:pt>
    <dgm:pt modelId="{B2FD7D8B-4735-4BE8-86C5-49807F623E17}" type="parTrans" cxnId="{BF1C65D2-C5B3-48FD-BD12-34C237777A32}">
      <dgm:prSet/>
      <dgm:spPr/>
      <dgm:t>
        <a:bodyPr/>
        <a:lstStyle/>
        <a:p>
          <a:endParaRPr lang="fr-FR"/>
        </a:p>
      </dgm:t>
    </dgm:pt>
    <dgm:pt modelId="{8325352A-63A5-48FE-8A28-56DC97D8D43A}" type="sibTrans" cxnId="{BF1C65D2-C5B3-48FD-BD12-34C237777A32}">
      <dgm:prSet/>
      <dgm:spPr/>
      <dgm:t>
        <a:bodyPr/>
        <a:lstStyle/>
        <a:p>
          <a:endParaRPr lang="fr-FR"/>
        </a:p>
      </dgm:t>
    </dgm:pt>
    <dgm:pt modelId="{E6CF8B84-0EDA-4085-82EC-F47D1D48C46A}">
      <dgm:prSet phldrT="[Texte]"/>
      <dgm:spPr/>
      <dgm:t>
        <a:bodyPr/>
        <a:lstStyle/>
        <a:p>
          <a:r>
            <a:rPr lang="fr-FR" dirty="0" smtClean="0"/>
            <a:t>Septembre 2017 : Lancement du projet sur Strasbourg</a:t>
          </a:r>
          <a:endParaRPr lang="fr-FR" dirty="0"/>
        </a:p>
      </dgm:t>
    </dgm:pt>
    <dgm:pt modelId="{C7FCDABA-2786-42E1-94EC-A310D58421B8}" type="parTrans" cxnId="{E2E993A5-23AF-401F-B978-87FC4173ED61}">
      <dgm:prSet/>
      <dgm:spPr/>
      <dgm:t>
        <a:bodyPr/>
        <a:lstStyle/>
        <a:p>
          <a:endParaRPr lang="fr-FR"/>
        </a:p>
      </dgm:t>
    </dgm:pt>
    <dgm:pt modelId="{A4A586DE-B89A-4CBA-8081-842B94D753D7}" type="sibTrans" cxnId="{E2E993A5-23AF-401F-B978-87FC4173ED61}">
      <dgm:prSet/>
      <dgm:spPr/>
      <dgm:t>
        <a:bodyPr/>
        <a:lstStyle/>
        <a:p>
          <a:endParaRPr lang="fr-FR"/>
        </a:p>
      </dgm:t>
    </dgm:pt>
    <dgm:pt modelId="{64C3E06F-B266-48E0-867B-E13D266B4DE6}">
      <dgm:prSet phldrT="[Texte]"/>
      <dgm:spPr/>
      <dgm:t>
        <a:bodyPr/>
        <a:lstStyle/>
        <a:p>
          <a:r>
            <a:rPr lang="fr-FR" dirty="0" smtClean="0"/>
            <a:t>Septembre 2018 : Lancement du projet à Colmar</a:t>
          </a:r>
          <a:endParaRPr lang="fr-FR" dirty="0"/>
        </a:p>
      </dgm:t>
    </dgm:pt>
    <dgm:pt modelId="{CB16B8BE-3E85-4A54-AD3B-0FFCC44C92C6}" type="parTrans" cxnId="{1FBA8F58-8AA9-47BE-B6E8-E936D1E9D54C}">
      <dgm:prSet/>
      <dgm:spPr/>
      <dgm:t>
        <a:bodyPr/>
        <a:lstStyle/>
        <a:p>
          <a:endParaRPr lang="fr-FR"/>
        </a:p>
      </dgm:t>
    </dgm:pt>
    <dgm:pt modelId="{3E52CD3E-A04C-4461-BBB4-4F299F0F1396}" type="sibTrans" cxnId="{1FBA8F58-8AA9-47BE-B6E8-E936D1E9D54C}">
      <dgm:prSet/>
      <dgm:spPr/>
      <dgm:t>
        <a:bodyPr/>
        <a:lstStyle/>
        <a:p>
          <a:endParaRPr lang="fr-FR"/>
        </a:p>
      </dgm:t>
    </dgm:pt>
    <dgm:pt modelId="{83C0F3D0-C012-4CC8-AF54-D3797892318E}">
      <dgm:prSet phldrT="[Texte]"/>
      <dgm:spPr/>
      <dgm:t>
        <a:bodyPr/>
        <a:lstStyle/>
        <a:p>
          <a:r>
            <a:rPr lang="fr-FR" dirty="0" smtClean="0"/>
            <a:t>Février 2018 : Dépassement du millier de dons mensuels</a:t>
          </a:r>
          <a:endParaRPr lang="fr-FR" dirty="0"/>
        </a:p>
      </dgm:t>
    </dgm:pt>
    <dgm:pt modelId="{C3805C2A-04E9-44E5-BB5E-27122D94198E}" type="parTrans" cxnId="{CFE2DA2F-747C-4F2C-BC84-6A6620B43A15}">
      <dgm:prSet/>
      <dgm:spPr/>
      <dgm:t>
        <a:bodyPr/>
        <a:lstStyle/>
        <a:p>
          <a:endParaRPr lang="fr-FR"/>
        </a:p>
      </dgm:t>
    </dgm:pt>
    <dgm:pt modelId="{981D72F7-18CA-4F93-AD7F-E6A81A7A4BDD}" type="sibTrans" cxnId="{CFE2DA2F-747C-4F2C-BC84-6A6620B43A15}">
      <dgm:prSet/>
      <dgm:spPr/>
      <dgm:t>
        <a:bodyPr/>
        <a:lstStyle/>
        <a:p>
          <a:endParaRPr lang="fr-FR"/>
        </a:p>
      </dgm:t>
    </dgm:pt>
    <dgm:pt modelId="{AB96B209-6542-4458-8E49-C8FBAA138BE7}" type="pres">
      <dgm:prSet presAssocID="{F6E30FE3-0DAB-4368-A3DC-3ED1A5AF2303}" presName="Name0" presStyleCnt="0">
        <dgm:presLayoutVars>
          <dgm:dir/>
          <dgm:resizeHandles val="exact"/>
        </dgm:presLayoutVars>
      </dgm:prSet>
      <dgm:spPr/>
    </dgm:pt>
    <dgm:pt modelId="{C4EFC47C-9A59-42F7-BA54-701222E578D5}" type="pres">
      <dgm:prSet presAssocID="{F6E30FE3-0DAB-4368-A3DC-3ED1A5AF2303}" presName="arrow" presStyleLbl="bgShp" presStyleIdx="0" presStyleCnt="1" custScaleY="88210"/>
      <dgm:spPr/>
    </dgm:pt>
    <dgm:pt modelId="{8C58C6FA-5D71-48F7-B2BF-E04D0C80ABE7}" type="pres">
      <dgm:prSet presAssocID="{F6E30FE3-0DAB-4368-A3DC-3ED1A5AF2303}" presName="points" presStyleCnt="0"/>
      <dgm:spPr/>
    </dgm:pt>
    <dgm:pt modelId="{83321163-0931-4249-AFAB-139CBFD36E40}" type="pres">
      <dgm:prSet presAssocID="{1804D290-3173-4F6C-931D-07DA6B81B11C}" presName="compositeA" presStyleCnt="0"/>
      <dgm:spPr/>
    </dgm:pt>
    <dgm:pt modelId="{C26FD4E5-5C15-4F0B-8E19-55A675B2EB1E}" type="pres">
      <dgm:prSet presAssocID="{1804D290-3173-4F6C-931D-07DA6B81B11C}" presName="textA" presStyleLbl="revTx" presStyleIdx="0" presStyleCnt="5" custLinFactNeighborX="25056">
        <dgm:presLayoutVars>
          <dgm:bulletEnabled val="1"/>
        </dgm:presLayoutVars>
      </dgm:prSet>
      <dgm:spPr/>
      <dgm:t>
        <a:bodyPr/>
        <a:lstStyle/>
        <a:p>
          <a:endParaRPr lang="fr-FR"/>
        </a:p>
      </dgm:t>
    </dgm:pt>
    <dgm:pt modelId="{244C0253-46AF-4715-B3EC-9D2CDCF3C463}" type="pres">
      <dgm:prSet presAssocID="{1804D290-3173-4F6C-931D-07DA6B81B11C}" presName="circleA" presStyleLbl="node1" presStyleIdx="0" presStyleCnt="5" custLinFactNeighborX="58219"/>
      <dgm:spPr/>
    </dgm:pt>
    <dgm:pt modelId="{0B3AB47A-02CF-4A7F-824D-FFF32F695CC0}" type="pres">
      <dgm:prSet presAssocID="{1804D290-3173-4F6C-931D-07DA6B81B11C}" presName="spaceA" presStyleCnt="0"/>
      <dgm:spPr/>
    </dgm:pt>
    <dgm:pt modelId="{B42B027A-192F-4FD2-BAB0-8CA52D9D88EF}" type="pres">
      <dgm:prSet presAssocID="{0715987F-8DB9-4064-AC30-6D9064C7F27B}" presName="space" presStyleCnt="0"/>
      <dgm:spPr/>
    </dgm:pt>
    <dgm:pt modelId="{7E9A8644-20ED-4FA0-9F77-E6A91C39D19A}" type="pres">
      <dgm:prSet presAssocID="{54C95865-67D2-43A5-9997-DDDF24190EC5}" presName="compositeB" presStyleCnt="0"/>
      <dgm:spPr/>
    </dgm:pt>
    <dgm:pt modelId="{0BA42A04-7898-4CDF-A213-FDB7041072ED}" type="pres">
      <dgm:prSet presAssocID="{54C95865-67D2-43A5-9997-DDDF24190EC5}" presName="textB" presStyleLbl="revTx" presStyleIdx="1" presStyleCnt="5" custScaleX="160570" custLinFactNeighborX="-9396">
        <dgm:presLayoutVars>
          <dgm:bulletEnabled val="1"/>
        </dgm:presLayoutVars>
      </dgm:prSet>
      <dgm:spPr/>
    </dgm:pt>
    <dgm:pt modelId="{597E3B48-E631-44D9-8430-00828DC4EED2}" type="pres">
      <dgm:prSet presAssocID="{54C95865-67D2-43A5-9997-DDDF24190EC5}" presName="circleB" presStyleLbl="node1" presStyleIdx="1" presStyleCnt="5" custLinFactNeighborX="-21828"/>
      <dgm:spPr/>
    </dgm:pt>
    <dgm:pt modelId="{EA634C71-B550-4298-B759-CFFF379A85B4}" type="pres">
      <dgm:prSet presAssocID="{54C95865-67D2-43A5-9997-DDDF24190EC5}" presName="spaceB" presStyleCnt="0"/>
      <dgm:spPr/>
    </dgm:pt>
    <dgm:pt modelId="{016B4DEE-7670-48FC-B28F-09C8DC2D0B9F}" type="pres">
      <dgm:prSet presAssocID="{8325352A-63A5-48FE-8A28-56DC97D8D43A}" presName="space" presStyleCnt="0"/>
      <dgm:spPr/>
    </dgm:pt>
    <dgm:pt modelId="{D7AAB945-E4DE-43F9-A543-7267A4DE04B3}" type="pres">
      <dgm:prSet presAssocID="{E6CF8B84-0EDA-4085-82EC-F47D1D48C46A}" presName="compositeA" presStyleCnt="0"/>
      <dgm:spPr/>
    </dgm:pt>
    <dgm:pt modelId="{E8D0241B-5D20-40A8-8131-D7C04D1559C0}" type="pres">
      <dgm:prSet presAssocID="{E6CF8B84-0EDA-4085-82EC-F47D1D48C46A}" presName="textA" presStyleLbl="revTx" presStyleIdx="2" presStyleCnt="5" custLinFactNeighborX="-9396">
        <dgm:presLayoutVars>
          <dgm:bulletEnabled val="1"/>
        </dgm:presLayoutVars>
      </dgm:prSet>
      <dgm:spPr/>
      <dgm:t>
        <a:bodyPr/>
        <a:lstStyle/>
        <a:p>
          <a:endParaRPr lang="fr-FR"/>
        </a:p>
      </dgm:t>
    </dgm:pt>
    <dgm:pt modelId="{7B7727FB-3662-4AF9-B460-9CCC50AF663C}" type="pres">
      <dgm:prSet presAssocID="{E6CF8B84-0EDA-4085-82EC-F47D1D48C46A}" presName="circleA" presStyleLbl="node1" presStyleIdx="2" presStyleCnt="5" custLinFactNeighborX="-21828"/>
      <dgm:spPr/>
      <dgm:t>
        <a:bodyPr/>
        <a:lstStyle/>
        <a:p>
          <a:endParaRPr lang="fr-FR"/>
        </a:p>
      </dgm:t>
    </dgm:pt>
    <dgm:pt modelId="{A80BB454-93F5-4C6E-9B5C-08B5D73CD22E}" type="pres">
      <dgm:prSet presAssocID="{E6CF8B84-0EDA-4085-82EC-F47D1D48C46A}" presName="spaceA" presStyleCnt="0"/>
      <dgm:spPr/>
    </dgm:pt>
    <dgm:pt modelId="{743E154E-45D2-4D9B-98AF-850D0A7FB61A}" type="pres">
      <dgm:prSet presAssocID="{A4A586DE-B89A-4CBA-8081-842B94D753D7}" presName="space" presStyleCnt="0"/>
      <dgm:spPr/>
    </dgm:pt>
    <dgm:pt modelId="{309816D4-4608-4DDF-8150-5BDE05D80140}" type="pres">
      <dgm:prSet presAssocID="{83C0F3D0-C012-4CC8-AF54-D3797892318E}" presName="compositeB" presStyleCnt="0"/>
      <dgm:spPr/>
    </dgm:pt>
    <dgm:pt modelId="{DFF92642-5A70-4EC8-AA26-46DB2EF043C6}" type="pres">
      <dgm:prSet presAssocID="{83C0F3D0-C012-4CC8-AF54-D3797892318E}" presName="textB" presStyleLbl="revTx" presStyleIdx="3" presStyleCnt="5" custLinFactNeighborX="-7830">
        <dgm:presLayoutVars>
          <dgm:bulletEnabled val="1"/>
        </dgm:presLayoutVars>
      </dgm:prSet>
      <dgm:spPr/>
      <dgm:t>
        <a:bodyPr/>
        <a:lstStyle/>
        <a:p>
          <a:endParaRPr lang="fr-FR"/>
        </a:p>
      </dgm:t>
    </dgm:pt>
    <dgm:pt modelId="{65E3759E-4DE6-43BB-A97C-804D675137E7}" type="pres">
      <dgm:prSet presAssocID="{83C0F3D0-C012-4CC8-AF54-D3797892318E}" presName="circleB" presStyleLbl="node1" presStyleIdx="3" presStyleCnt="5" custLinFactNeighborX="-18192"/>
      <dgm:spPr/>
    </dgm:pt>
    <dgm:pt modelId="{D24FFB97-D636-4D6E-A0F0-8E1678ADA89B}" type="pres">
      <dgm:prSet presAssocID="{83C0F3D0-C012-4CC8-AF54-D3797892318E}" presName="spaceB" presStyleCnt="0"/>
      <dgm:spPr/>
    </dgm:pt>
    <dgm:pt modelId="{76CAEB0E-A997-4A8F-93B9-D8028B493060}" type="pres">
      <dgm:prSet presAssocID="{981D72F7-18CA-4F93-AD7F-E6A81A7A4BDD}" presName="space" presStyleCnt="0"/>
      <dgm:spPr/>
    </dgm:pt>
    <dgm:pt modelId="{FF455F4F-2072-414F-9006-13A82515D79E}" type="pres">
      <dgm:prSet presAssocID="{64C3E06F-B266-48E0-867B-E13D266B4DE6}" presName="compositeA" presStyleCnt="0"/>
      <dgm:spPr/>
    </dgm:pt>
    <dgm:pt modelId="{BA7D6A5F-368E-48EA-8BDE-E1870A3CB225}" type="pres">
      <dgm:prSet presAssocID="{64C3E06F-B266-48E0-867B-E13D266B4DE6}" presName="textA" presStyleLbl="revTx" presStyleIdx="4" presStyleCnt="5" custLinFactNeighborX="-13311">
        <dgm:presLayoutVars>
          <dgm:bulletEnabled val="1"/>
        </dgm:presLayoutVars>
      </dgm:prSet>
      <dgm:spPr/>
    </dgm:pt>
    <dgm:pt modelId="{BD1AC02F-F66E-46BE-A8BB-6080FAC84C35}" type="pres">
      <dgm:prSet presAssocID="{64C3E06F-B266-48E0-867B-E13D266B4DE6}" presName="circleA" presStyleLbl="node1" presStyleIdx="4" presStyleCnt="5" custLinFactNeighborX="-30925"/>
      <dgm:spPr/>
    </dgm:pt>
    <dgm:pt modelId="{614E144D-41F7-44A6-BB7E-93F1319FB183}" type="pres">
      <dgm:prSet presAssocID="{64C3E06F-B266-48E0-867B-E13D266B4DE6}" presName="spaceA" presStyleCnt="0"/>
      <dgm:spPr/>
    </dgm:pt>
  </dgm:ptLst>
  <dgm:cxnLst>
    <dgm:cxn modelId="{10D7720E-F4A1-4358-8DF9-6266B53F3019}" srcId="{F6E30FE3-0DAB-4368-A3DC-3ED1A5AF2303}" destId="{1804D290-3173-4F6C-931D-07DA6B81B11C}" srcOrd="0" destOrd="0" parTransId="{C8ED195D-EA08-44E5-B7B8-E25FC1C0CA4D}" sibTransId="{0715987F-8DB9-4064-AC30-6D9064C7F27B}"/>
    <dgm:cxn modelId="{BF1C65D2-C5B3-48FD-BD12-34C237777A32}" srcId="{F6E30FE3-0DAB-4368-A3DC-3ED1A5AF2303}" destId="{54C95865-67D2-43A5-9997-DDDF24190EC5}" srcOrd="1" destOrd="0" parTransId="{B2FD7D8B-4735-4BE8-86C5-49807F623E17}" sibTransId="{8325352A-63A5-48FE-8A28-56DC97D8D43A}"/>
    <dgm:cxn modelId="{EF359E0D-F8FE-4090-8FB8-04576CBA0348}" type="presOf" srcId="{54C95865-67D2-43A5-9997-DDDF24190EC5}" destId="{0BA42A04-7898-4CDF-A213-FDB7041072ED}" srcOrd="0" destOrd="0" presId="urn:microsoft.com/office/officeart/2005/8/layout/hProcess11"/>
    <dgm:cxn modelId="{3BAF076A-DB3A-4116-9201-98AF9415A89E}" type="presOf" srcId="{83C0F3D0-C012-4CC8-AF54-D3797892318E}" destId="{DFF92642-5A70-4EC8-AA26-46DB2EF043C6}" srcOrd="0" destOrd="0" presId="urn:microsoft.com/office/officeart/2005/8/layout/hProcess11"/>
    <dgm:cxn modelId="{CFE2DA2F-747C-4F2C-BC84-6A6620B43A15}" srcId="{F6E30FE3-0DAB-4368-A3DC-3ED1A5AF2303}" destId="{83C0F3D0-C012-4CC8-AF54-D3797892318E}" srcOrd="3" destOrd="0" parTransId="{C3805C2A-04E9-44E5-BB5E-27122D94198E}" sibTransId="{981D72F7-18CA-4F93-AD7F-E6A81A7A4BDD}"/>
    <dgm:cxn modelId="{D785C059-591A-47E0-9912-A9A6CBCCB528}" type="presOf" srcId="{64C3E06F-B266-48E0-867B-E13D266B4DE6}" destId="{BA7D6A5F-368E-48EA-8BDE-E1870A3CB225}" srcOrd="0" destOrd="0" presId="urn:microsoft.com/office/officeart/2005/8/layout/hProcess11"/>
    <dgm:cxn modelId="{E2E993A5-23AF-401F-B978-87FC4173ED61}" srcId="{F6E30FE3-0DAB-4368-A3DC-3ED1A5AF2303}" destId="{E6CF8B84-0EDA-4085-82EC-F47D1D48C46A}" srcOrd="2" destOrd="0" parTransId="{C7FCDABA-2786-42E1-94EC-A310D58421B8}" sibTransId="{A4A586DE-B89A-4CBA-8081-842B94D753D7}"/>
    <dgm:cxn modelId="{81C24FEA-FDBB-4164-BE4B-230F4B0AA1F8}" type="presOf" srcId="{1804D290-3173-4F6C-931D-07DA6B81B11C}" destId="{C26FD4E5-5C15-4F0B-8E19-55A675B2EB1E}" srcOrd="0" destOrd="0" presId="urn:microsoft.com/office/officeart/2005/8/layout/hProcess11"/>
    <dgm:cxn modelId="{0F1C23CA-0F17-4F26-9650-2071C047D75C}" type="presOf" srcId="{F6E30FE3-0DAB-4368-A3DC-3ED1A5AF2303}" destId="{AB96B209-6542-4458-8E49-C8FBAA138BE7}" srcOrd="0" destOrd="0" presId="urn:microsoft.com/office/officeart/2005/8/layout/hProcess11"/>
    <dgm:cxn modelId="{425920BE-0F98-4954-9C73-AFD7C0186B9B}" type="presOf" srcId="{E6CF8B84-0EDA-4085-82EC-F47D1D48C46A}" destId="{E8D0241B-5D20-40A8-8131-D7C04D1559C0}" srcOrd="0" destOrd="0" presId="urn:microsoft.com/office/officeart/2005/8/layout/hProcess11"/>
    <dgm:cxn modelId="{1FBA8F58-8AA9-47BE-B6E8-E936D1E9D54C}" srcId="{F6E30FE3-0DAB-4368-A3DC-3ED1A5AF2303}" destId="{64C3E06F-B266-48E0-867B-E13D266B4DE6}" srcOrd="4" destOrd="0" parTransId="{CB16B8BE-3E85-4A54-AD3B-0FFCC44C92C6}" sibTransId="{3E52CD3E-A04C-4461-BBB4-4F299F0F1396}"/>
    <dgm:cxn modelId="{376A003E-790D-49B0-BEC0-7A720FBF58F8}" type="presParOf" srcId="{AB96B209-6542-4458-8E49-C8FBAA138BE7}" destId="{C4EFC47C-9A59-42F7-BA54-701222E578D5}" srcOrd="0" destOrd="0" presId="urn:microsoft.com/office/officeart/2005/8/layout/hProcess11"/>
    <dgm:cxn modelId="{0F9A5C01-4D22-4760-B3D4-B43134D12429}" type="presParOf" srcId="{AB96B209-6542-4458-8E49-C8FBAA138BE7}" destId="{8C58C6FA-5D71-48F7-B2BF-E04D0C80ABE7}" srcOrd="1" destOrd="0" presId="urn:microsoft.com/office/officeart/2005/8/layout/hProcess11"/>
    <dgm:cxn modelId="{93B9E6AC-1E98-4C91-B31E-71D0A4FD8887}" type="presParOf" srcId="{8C58C6FA-5D71-48F7-B2BF-E04D0C80ABE7}" destId="{83321163-0931-4249-AFAB-139CBFD36E40}" srcOrd="0" destOrd="0" presId="urn:microsoft.com/office/officeart/2005/8/layout/hProcess11"/>
    <dgm:cxn modelId="{EA87BE5C-6FAF-4341-A3D2-367470068BC1}" type="presParOf" srcId="{83321163-0931-4249-AFAB-139CBFD36E40}" destId="{C26FD4E5-5C15-4F0B-8E19-55A675B2EB1E}" srcOrd="0" destOrd="0" presId="urn:microsoft.com/office/officeart/2005/8/layout/hProcess11"/>
    <dgm:cxn modelId="{019AC1D6-C2D3-422E-B3DC-D2D27E723313}" type="presParOf" srcId="{83321163-0931-4249-AFAB-139CBFD36E40}" destId="{244C0253-46AF-4715-B3EC-9D2CDCF3C463}" srcOrd="1" destOrd="0" presId="urn:microsoft.com/office/officeart/2005/8/layout/hProcess11"/>
    <dgm:cxn modelId="{47A86317-D0CC-4629-9F80-04CC72CA8B4E}" type="presParOf" srcId="{83321163-0931-4249-AFAB-139CBFD36E40}" destId="{0B3AB47A-02CF-4A7F-824D-FFF32F695CC0}" srcOrd="2" destOrd="0" presId="urn:microsoft.com/office/officeart/2005/8/layout/hProcess11"/>
    <dgm:cxn modelId="{23441ED5-864F-4A45-963D-F765F52ECE06}" type="presParOf" srcId="{8C58C6FA-5D71-48F7-B2BF-E04D0C80ABE7}" destId="{B42B027A-192F-4FD2-BAB0-8CA52D9D88EF}" srcOrd="1" destOrd="0" presId="urn:microsoft.com/office/officeart/2005/8/layout/hProcess11"/>
    <dgm:cxn modelId="{38013982-EF88-4BA0-BE61-6AB545C9387C}" type="presParOf" srcId="{8C58C6FA-5D71-48F7-B2BF-E04D0C80ABE7}" destId="{7E9A8644-20ED-4FA0-9F77-E6A91C39D19A}" srcOrd="2" destOrd="0" presId="urn:microsoft.com/office/officeart/2005/8/layout/hProcess11"/>
    <dgm:cxn modelId="{B66D7BF8-D745-4F3F-A037-3DF34C6417C3}" type="presParOf" srcId="{7E9A8644-20ED-4FA0-9F77-E6A91C39D19A}" destId="{0BA42A04-7898-4CDF-A213-FDB7041072ED}" srcOrd="0" destOrd="0" presId="urn:microsoft.com/office/officeart/2005/8/layout/hProcess11"/>
    <dgm:cxn modelId="{7206767C-26FD-4707-9BA0-1109F276BDA1}" type="presParOf" srcId="{7E9A8644-20ED-4FA0-9F77-E6A91C39D19A}" destId="{597E3B48-E631-44D9-8430-00828DC4EED2}" srcOrd="1" destOrd="0" presId="urn:microsoft.com/office/officeart/2005/8/layout/hProcess11"/>
    <dgm:cxn modelId="{A7A57CAC-518C-490D-94A3-9F9331F5C4B3}" type="presParOf" srcId="{7E9A8644-20ED-4FA0-9F77-E6A91C39D19A}" destId="{EA634C71-B550-4298-B759-CFFF379A85B4}" srcOrd="2" destOrd="0" presId="urn:microsoft.com/office/officeart/2005/8/layout/hProcess11"/>
    <dgm:cxn modelId="{440DF3CF-AB2F-4566-9739-B17D78F96AEB}" type="presParOf" srcId="{8C58C6FA-5D71-48F7-B2BF-E04D0C80ABE7}" destId="{016B4DEE-7670-48FC-B28F-09C8DC2D0B9F}" srcOrd="3" destOrd="0" presId="urn:microsoft.com/office/officeart/2005/8/layout/hProcess11"/>
    <dgm:cxn modelId="{63A0938F-833B-4BE1-A609-A92D46129290}" type="presParOf" srcId="{8C58C6FA-5D71-48F7-B2BF-E04D0C80ABE7}" destId="{D7AAB945-E4DE-43F9-A543-7267A4DE04B3}" srcOrd="4" destOrd="0" presId="urn:microsoft.com/office/officeart/2005/8/layout/hProcess11"/>
    <dgm:cxn modelId="{44D57FF0-778B-42B3-8745-19ACE51388DE}" type="presParOf" srcId="{D7AAB945-E4DE-43F9-A543-7267A4DE04B3}" destId="{E8D0241B-5D20-40A8-8131-D7C04D1559C0}" srcOrd="0" destOrd="0" presId="urn:microsoft.com/office/officeart/2005/8/layout/hProcess11"/>
    <dgm:cxn modelId="{8BFEFC83-6615-46E5-AF37-6530604E6789}" type="presParOf" srcId="{D7AAB945-E4DE-43F9-A543-7267A4DE04B3}" destId="{7B7727FB-3662-4AF9-B460-9CCC50AF663C}" srcOrd="1" destOrd="0" presId="urn:microsoft.com/office/officeart/2005/8/layout/hProcess11"/>
    <dgm:cxn modelId="{2FA1D990-624E-45E5-9AFB-E69A6E7B36C9}" type="presParOf" srcId="{D7AAB945-E4DE-43F9-A543-7267A4DE04B3}" destId="{A80BB454-93F5-4C6E-9B5C-08B5D73CD22E}" srcOrd="2" destOrd="0" presId="urn:microsoft.com/office/officeart/2005/8/layout/hProcess11"/>
    <dgm:cxn modelId="{D4575AD7-288E-41FE-8357-739AA3D80985}" type="presParOf" srcId="{8C58C6FA-5D71-48F7-B2BF-E04D0C80ABE7}" destId="{743E154E-45D2-4D9B-98AF-850D0A7FB61A}" srcOrd="5" destOrd="0" presId="urn:microsoft.com/office/officeart/2005/8/layout/hProcess11"/>
    <dgm:cxn modelId="{53AC1C0D-89F1-4BA2-B5B3-1E848F581DB2}" type="presParOf" srcId="{8C58C6FA-5D71-48F7-B2BF-E04D0C80ABE7}" destId="{309816D4-4608-4DDF-8150-5BDE05D80140}" srcOrd="6" destOrd="0" presId="urn:microsoft.com/office/officeart/2005/8/layout/hProcess11"/>
    <dgm:cxn modelId="{77C2AC2C-7A14-497D-AD9F-55BB592BA36B}" type="presParOf" srcId="{309816D4-4608-4DDF-8150-5BDE05D80140}" destId="{DFF92642-5A70-4EC8-AA26-46DB2EF043C6}" srcOrd="0" destOrd="0" presId="urn:microsoft.com/office/officeart/2005/8/layout/hProcess11"/>
    <dgm:cxn modelId="{CF6DF012-6E03-4F5F-94EB-54F0690F18DE}" type="presParOf" srcId="{309816D4-4608-4DDF-8150-5BDE05D80140}" destId="{65E3759E-4DE6-43BB-A97C-804D675137E7}" srcOrd="1" destOrd="0" presId="urn:microsoft.com/office/officeart/2005/8/layout/hProcess11"/>
    <dgm:cxn modelId="{48E22CAC-DC09-437F-9721-F9E5BF539CFA}" type="presParOf" srcId="{309816D4-4608-4DDF-8150-5BDE05D80140}" destId="{D24FFB97-D636-4D6E-A0F0-8E1678ADA89B}" srcOrd="2" destOrd="0" presId="urn:microsoft.com/office/officeart/2005/8/layout/hProcess11"/>
    <dgm:cxn modelId="{7B64A86E-E8E8-47EF-9A05-906C0828B33B}" type="presParOf" srcId="{8C58C6FA-5D71-48F7-B2BF-E04D0C80ABE7}" destId="{76CAEB0E-A997-4A8F-93B9-D8028B493060}" srcOrd="7" destOrd="0" presId="urn:microsoft.com/office/officeart/2005/8/layout/hProcess11"/>
    <dgm:cxn modelId="{73D0F06A-B60A-46B6-9956-019B2DE57B0B}" type="presParOf" srcId="{8C58C6FA-5D71-48F7-B2BF-E04D0C80ABE7}" destId="{FF455F4F-2072-414F-9006-13A82515D79E}" srcOrd="8" destOrd="0" presId="urn:microsoft.com/office/officeart/2005/8/layout/hProcess11"/>
    <dgm:cxn modelId="{3AF74D3D-054F-4680-959E-28DCE10607D9}" type="presParOf" srcId="{FF455F4F-2072-414F-9006-13A82515D79E}" destId="{BA7D6A5F-368E-48EA-8BDE-E1870A3CB225}" srcOrd="0" destOrd="0" presId="urn:microsoft.com/office/officeart/2005/8/layout/hProcess11"/>
    <dgm:cxn modelId="{EA5E2EEF-234F-47B4-A34A-126A895203A7}" type="presParOf" srcId="{FF455F4F-2072-414F-9006-13A82515D79E}" destId="{BD1AC02F-F66E-46BE-A8BB-6080FAC84C35}" srcOrd="1" destOrd="0" presId="urn:microsoft.com/office/officeart/2005/8/layout/hProcess11"/>
    <dgm:cxn modelId="{170593BC-81F7-4F98-8CE8-A73ADFCB2A52}" type="presParOf" srcId="{FF455F4F-2072-414F-9006-13A82515D79E}" destId="{614E144D-41F7-44A6-BB7E-93F1319FB183}" srcOrd="2" destOrd="0" presId="urn:microsoft.com/office/officeart/2005/8/layout/hProcess1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EFC47C-9A59-42F7-BA54-701222E578D5}">
      <dsp:nvSpPr>
        <dsp:cNvPr id="0" name=""/>
        <dsp:cNvSpPr/>
      </dsp:nvSpPr>
      <dsp:spPr>
        <a:xfrm>
          <a:off x="0" y="1936133"/>
          <a:ext cx="8975213" cy="2111209"/>
        </a:xfrm>
        <a:prstGeom prst="notchedRightArrow">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6FD4E5-5C15-4F0B-8E19-55A675B2EB1E}">
      <dsp:nvSpPr>
        <dsp:cNvPr id="0" name=""/>
        <dsp:cNvSpPr/>
      </dsp:nvSpPr>
      <dsp:spPr>
        <a:xfrm>
          <a:off x="351299" y="0"/>
          <a:ext cx="1390325" cy="2393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0">
          <a:noAutofit/>
        </a:bodyPr>
        <a:lstStyle/>
        <a:p>
          <a:pPr lvl="0" algn="ctr" defTabSz="711200">
            <a:lnSpc>
              <a:spcPct val="90000"/>
            </a:lnSpc>
            <a:spcBef>
              <a:spcPct val="0"/>
            </a:spcBef>
            <a:spcAft>
              <a:spcPct val="35000"/>
            </a:spcAft>
          </a:pPr>
          <a:r>
            <a:rPr lang="fr-FR" sz="1600" kern="1200" dirty="0" smtClean="0"/>
            <a:t>Mai 2017 : Finale du </a:t>
          </a:r>
          <a:r>
            <a:rPr lang="fr-FR" sz="1600" kern="1200" dirty="0" err="1" smtClean="0"/>
            <a:t>Switch’Up</a:t>
          </a:r>
          <a:r>
            <a:rPr lang="fr-FR" sz="1600" kern="1200" dirty="0" smtClean="0"/>
            <a:t> Challenge</a:t>
          </a:r>
          <a:endParaRPr lang="fr-FR" sz="1600" kern="1200" dirty="0"/>
        </a:p>
      </dsp:txBody>
      <dsp:txXfrm>
        <a:off x="351299" y="0"/>
        <a:ext cx="1390325" cy="2393390"/>
      </dsp:txXfrm>
    </dsp:sp>
    <dsp:sp modelId="{244C0253-46AF-4715-B3EC-9D2CDCF3C463}">
      <dsp:nvSpPr>
        <dsp:cNvPr id="0" name=""/>
        <dsp:cNvSpPr/>
      </dsp:nvSpPr>
      <dsp:spPr>
        <a:xfrm>
          <a:off x="747280" y="2692564"/>
          <a:ext cx="598347" cy="598347"/>
        </a:xfrm>
        <a:prstGeom prst="ellips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0BA42A04-7898-4CDF-A213-FDB7041072ED}">
      <dsp:nvSpPr>
        <dsp:cNvPr id="0" name=""/>
        <dsp:cNvSpPr/>
      </dsp:nvSpPr>
      <dsp:spPr>
        <a:xfrm>
          <a:off x="1332146" y="3590085"/>
          <a:ext cx="2232445" cy="2393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ctr" defTabSz="666750">
            <a:lnSpc>
              <a:spcPct val="90000"/>
            </a:lnSpc>
            <a:spcBef>
              <a:spcPct val="0"/>
            </a:spcBef>
            <a:spcAft>
              <a:spcPct val="35000"/>
            </a:spcAft>
          </a:pPr>
          <a:r>
            <a:rPr lang="fr-FR" sz="1500" kern="1200" dirty="0" smtClean="0"/>
            <a:t>Aout 2017: </a:t>
          </a:r>
        </a:p>
        <a:p>
          <a:pPr lvl="0" algn="ctr" defTabSz="666750">
            <a:lnSpc>
              <a:spcPct val="90000"/>
            </a:lnSpc>
            <a:spcBef>
              <a:spcPct val="0"/>
            </a:spcBef>
            <a:spcAft>
              <a:spcPct val="35000"/>
            </a:spcAft>
          </a:pPr>
          <a:r>
            <a:rPr lang="fr-FR" sz="1500" kern="1200" dirty="0" smtClean="0"/>
            <a:t>15 Professionnels partenaires</a:t>
          </a:r>
          <a:endParaRPr lang="fr-FR" sz="1500" kern="1200" dirty="0"/>
        </a:p>
      </dsp:txBody>
      <dsp:txXfrm>
        <a:off x="1332146" y="3590085"/>
        <a:ext cx="2232445" cy="2393390"/>
      </dsp:txXfrm>
    </dsp:sp>
    <dsp:sp modelId="{597E3B48-E631-44D9-8430-00828DC4EED2}">
      <dsp:nvSpPr>
        <dsp:cNvPr id="0" name=""/>
        <dsp:cNvSpPr/>
      </dsp:nvSpPr>
      <dsp:spPr>
        <a:xfrm>
          <a:off x="2149223" y="2692564"/>
          <a:ext cx="598347" cy="598347"/>
        </a:xfrm>
        <a:prstGeom prst="ellips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E8D0241B-5D20-40A8-8131-D7C04D1559C0}">
      <dsp:nvSpPr>
        <dsp:cNvPr id="0" name=""/>
        <dsp:cNvSpPr/>
      </dsp:nvSpPr>
      <dsp:spPr>
        <a:xfrm>
          <a:off x="3634108" y="0"/>
          <a:ext cx="1390325" cy="2393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b" anchorCtr="0">
          <a:noAutofit/>
        </a:bodyPr>
        <a:lstStyle/>
        <a:p>
          <a:pPr lvl="0" algn="ctr" defTabSz="666750">
            <a:lnSpc>
              <a:spcPct val="90000"/>
            </a:lnSpc>
            <a:spcBef>
              <a:spcPct val="0"/>
            </a:spcBef>
            <a:spcAft>
              <a:spcPct val="35000"/>
            </a:spcAft>
          </a:pPr>
          <a:r>
            <a:rPr lang="fr-FR" sz="1500" kern="1200" dirty="0" smtClean="0"/>
            <a:t>Septembre 2017 : Lancement du projet sur Strasbourg</a:t>
          </a:r>
          <a:endParaRPr lang="fr-FR" sz="1500" kern="1200" dirty="0"/>
        </a:p>
      </dsp:txBody>
      <dsp:txXfrm>
        <a:off x="3634108" y="0"/>
        <a:ext cx="1390325" cy="2393390"/>
      </dsp:txXfrm>
    </dsp:sp>
    <dsp:sp modelId="{7B7727FB-3662-4AF9-B460-9CCC50AF663C}">
      <dsp:nvSpPr>
        <dsp:cNvPr id="0" name=""/>
        <dsp:cNvSpPr/>
      </dsp:nvSpPr>
      <dsp:spPr>
        <a:xfrm>
          <a:off x="4030124" y="2692564"/>
          <a:ext cx="598347" cy="598347"/>
        </a:xfrm>
        <a:prstGeom prst="ellips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DFF92642-5A70-4EC8-AA26-46DB2EF043C6}">
      <dsp:nvSpPr>
        <dsp:cNvPr id="0" name=""/>
        <dsp:cNvSpPr/>
      </dsp:nvSpPr>
      <dsp:spPr>
        <a:xfrm>
          <a:off x="5115722" y="3590085"/>
          <a:ext cx="1390325" cy="2393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ctr" defTabSz="666750">
            <a:lnSpc>
              <a:spcPct val="90000"/>
            </a:lnSpc>
            <a:spcBef>
              <a:spcPct val="0"/>
            </a:spcBef>
            <a:spcAft>
              <a:spcPct val="35000"/>
            </a:spcAft>
          </a:pPr>
          <a:r>
            <a:rPr lang="fr-FR" sz="1500" kern="1200" dirty="0" smtClean="0"/>
            <a:t>Février 2018 : Dépassement du millier de dons mensuels</a:t>
          </a:r>
          <a:endParaRPr lang="fr-FR" sz="1500" kern="1200" dirty="0"/>
        </a:p>
      </dsp:txBody>
      <dsp:txXfrm>
        <a:off x="5115722" y="3590085"/>
        <a:ext cx="1390325" cy="2393390"/>
      </dsp:txXfrm>
    </dsp:sp>
    <dsp:sp modelId="{65E3759E-4DE6-43BB-A97C-804D675137E7}">
      <dsp:nvSpPr>
        <dsp:cNvPr id="0" name=""/>
        <dsp:cNvSpPr/>
      </dsp:nvSpPr>
      <dsp:spPr>
        <a:xfrm>
          <a:off x="5511722" y="2692564"/>
          <a:ext cx="598347" cy="598347"/>
        </a:xfrm>
        <a:prstGeom prst="ellips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BA7D6A5F-368E-48EA-8BDE-E1870A3CB225}">
      <dsp:nvSpPr>
        <dsp:cNvPr id="0" name=""/>
        <dsp:cNvSpPr/>
      </dsp:nvSpPr>
      <dsp:spPr>
        <a:xfrm>
          <a:off x="6499360" y="0"/>
          <a:ext cx="1390325" cy="23933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b" anchorCtr="0">
          <a:noAutofit/>
        </a:bodyPr>
        <a:lstStyle/>
        <a:p>
          <a:pPr lvl="0" algn="ctr" defTabSz="666750">
            <a:lnSpc>
              <a:spcPct val="90000"/>
            </a:lnSpc>
            <a:spcBef>
              <a:spcPct val="0"/>
            </a:spcBef>
            <a:spcAft>
              <a:spcPct val="35000"/>
            </a:spcAft>
          </a:pPr>
          <a:r>
            <a:rPr lang="fr-FR" sz="1500" kern="1200" dirty="0" smtClean="0"/>
            <a:t>Septembre 2018 : Lancement du projet à Colmar</a:t>
          </a:r>
          <a:endParaRPr lang="fr-FR" sz="1500" kern="1200" dirty="0"/>
        </a:p>
      </dsp:txBody>
      <dsp:txXfrm>
        <a:off x="6499360" y="0"/>
        <a:ext cx="1390325" cy="2393390"/>
      </dsp:txXfrm>
    </dsp:sp>
    <dsp:sp modelId="{BD1AC02F-F66E-46BE-A8BB-6080FAC84C35}">
      <dsp:nvSpPr>
        <dsp:cNvPr id="0" name=""/>
        <dsp:cNvSpPr/>
      </dsp:nvSpPr>
      <dsp:spPr>
        <a:xfrm>
          <a:off x="6895376" y="2692564"/>
          <a:ext cx="598347" cy="598347"/>
        </a:xfrm>
        <a:prstGeom prst="ellips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2.wmf"/></Relationships>
</file>

<file path=ppt/media/hdphoto1.wdp>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7.svg>
</file>

<file path=ppt/media/image18.png>
</file>

<file path=ppt/media/image19.png>
</file>

<file path=ppt/media/image2.tif>
</file>

<file path=ppt/media/image20.png>
</file>

<file path=ppt/media/image21.png>
</file>

<file path=ppt/media/image22.png>
</file>

<file path=ppt/media/image23.jpeg>
</file>

<file path=ppt/media/image24.jpeg>
</file>

<file path=ppt/media/image25.png>
</file>

<file path=ppt/media/image26.jpeg>
</file>

<file path=ppt/media/image27.jpeg>
</file>

<file path=ppt/media/image28.png>
</file>

<file path=ppt/media/image29.jpeg>
</file>

<file path=ppt/media/image3.jpeg>
</file>

<file path=ppt/media/image30.png>
</file>

<file path=ppt/media/image31.PNG>
</file>

<file path=ppt/media/image32.jpg>
</file>

<file path=ppt/media/image33.jpg>
</file>

<file path=ppt/media/image34.jpg>
</file>

<file path=ppt/media/image35.png>
</file>

<file path=ppt/media/image36.jpeg>
</file>

<file path=ppt/media/image37.png>
</file>

<file path=ppt/media/image38.jpeg>
</file>

<file path=ppt/media/image39.png>
</file>

<file path=ppt/media/image4.png>
</file>

<file path=ppt/media/image40.png>
</file>

<file path=ppt/media/image41.jpg>
</file>

<file path=ppt/media/image42.wmf>
</file>

<file path=ppt/media/image43.png>
</file>

<file path=ppt/media/image5.jpe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F581D8-4E89-4275-8327-B1889808A2F5}" type="datetimeFigureOut">
              <a:rPr lang="fr-FR" smtClean="0"/>
              <a:t>28/05/2017</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DB5A4-80FA-4855-BF4E-CE84E836F65B}" type="slidenum">
              <a:rPr lang="fr-FR" smtClean="0"/>
              <a:t>‹N°›</a:t>
            </a:fld>
            <a:endParaRPr lang="fr-FR"/>
          </a:p>
        </p:txBody>
      </p:sp>
    </p:spTree>
    <p:extLst>
      <p:ext uri="{BB962C8B-B14F-4D97-AF65-F5344CB8AC3E}">
        <p14:creationId xmlns:p14="http://schemas.microsoft.com/office/powerpoint/2010/main" val="184713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Bonjour et bienvenue à cette soutenance du projet Entreprenariat. Ce projet a commencé le 26 Septembre 2016 et s'est réalisé dans le cadre du concours </a:t>
            </a:r>
            <a:r>
              <a:rPr lang="fr-FR" dirty="0" err="1"/>
              <a:t>SwitchUp</a:t>
            </a:r>
            <a:r>
              <a:rPr lang="fr-FR" dirty="0"/>
              <a:t> Challenge, organisé par Cisco, qui un appel à projet </a:t>
            </a:r>
            <a:r>
              <a:rPr lang="fr-FR" dirty="0" err="1"/>
              <a:t>entreprenariaux</a:t>
            </a:r>
            <a:r>
              <a:rPr lang="fr-FR" dirty="0"/>
              <a:t> sociaux. J'ai eu l'honneur de travailler avec Axel et Clément tout au long de ce projet, et je l'espère par la suite. </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a:t>
            </a:fld>
            <a:endParaRPr lang="fr-FR"/>
          </a:p>
        </p:txBody>
      </p:sp>
    </p:spTree>
    <p:extLst>
      <p:ext uri="{BB962C8B-B14F-4D97-AF65-F5344CB8AC3E}">
        <p14:creationId xmlns:p14="http://schemas.microsoft.com/office/powerpoint/2010/main" val="9460830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Afin de valider le bon fonctionnement du projet nous avons dressé son business model.</a:t>
            </a:r>
          </a:p>
          <a:p>
            <a:endParaRPr lang="fr-FR" dirty="0"/>
          </a:p>
          <a:p>
            <a:r>
              <a:rPr lang="fr-FR" dirty="0"/>
              <a:t>Les utilisateurs peuvent :</a:t>
            </a:r>
          </a:p>
          <a:p>
            <a:r>
              <a:rPr lang="fr-FR" dirty="0"/>
              <a:t>- Participer en finançant </a:t>
            </a:r>
            <a:r>
              <a:rPr lang="fr-FR" dirty="0" smtClean="0"/>
              <a:t>du </a:t>
            </a:r>
            <a:r>
              <a:rPr lang="fr-FR" dirty="0"/>
              <a:t>projet via des dons (micro paiements) et ce en profitant du fait que </a:t>
            </a:r>
            <a:r>
              <a:rPr lang="fr-FR" dirty="0" err="1"/>
              <a:t>Suspen’Dons</a:t>
            </a:r>
            <a:r>
              <a:rPr lang="fr-FR" dirty="0"/>
              <a:t> soit créé en tant qu’association à but non lucratif (défiscalisation à hauteur de </a:t>
            </a:r>
            <a:r>
              <a:rPr lang="fr-FR" dirty="0" smtClean="0"/>
              <a:t>75%).</a:t>
            </a:r>
            <a:endParaRPr lang="fr-FR" dirty="0"/>
          </a:p>
          <a:p>
            <a:r>
              <a:rPr lang="fr-FR" dirty="0"/>
              <a:t>- Mais aussi en regardant une vidéo publicitaire.</a:t>
            </a:r>
          </a:p>
          <a:p>
            <a:endParaRPr lang="fr-FR" dirty="0"/>
          </a:p>
          <a:p>
            <a:r>
              <a:rPr lang="fr-FR" dirty="0"/>
              <a:t>Celles-ci sont réalisées par les entreprises partenaires et les vidéos rapporteront dans un premier temps 0,08 euro / vue.</a:t>
            </a:r>
          </a:p>
          <a:p>
            <a:r>
              <a:rPr lang="fr-FR" dirty="0"/>
              <a:t>A raison de 500 vues par jour ceci représente un total de 14 500 euro accumulés au cour d’une année.</a:t>
            </a:r>
          </a:p>
          <a:p>
            <a:endParaRPr lang="fr-FR" dirty="0"/>
          </a:p>
          <a:p>
            <a:r>
              <a:rPr lang="fr-FR" dirty="0" err="1"/>
              <a:t>Gooded</a:t>
            </a:r>
            <a:r>
              <a:rPr lang="fr-FR" dirty="0"/>
              <a:t> a débuté en pratiquant ces tarifs mais à évolué pour rapidement passer à 0,50 euro / vue.</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12</a:t>
            </a:fld>
            <a:endParaRPr lang="fr-FR"/>
          </a:p>
        </p:txBody>
      </p:sp>
    </p:spTree>
    <p:extLst>
      <p:ext uri="{BB962C8B-B14F-4D97-AF65-F5344CB8AC3E}">
        <p14:creationId xmlns:p14="http://schemas.microsoft.com/office/powerpoint/2010/main" val="16071260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Afin de valider le bon fonctionnement du projet nous avons dressé son business model.</a:t>
            </a:r>
          </a:p>
          <a:p>
            <a:endParaRPr lang="fr-FR" dirty="0"/>
          </a:p>
          <a:p>
            <a:r>
              <a:rPr lang="fr-FR" dirty="0"/>
              <a:t>Les utilisateurs peuvent :</a:t>
            </a:r>
          </a:p>
          <a:p>
            <a:r>
              <a:rPr lang="fr-FR" dirty="0"/>
              <a:t>- Participer en finançant </a:t>
            </a:r>
            <a:r>
              <a:rPr lang="fr-FR" dirty="0" smtClean="0"/>
              <a:t>du </a:t>
            </a:r>
            <a:r>
              <a:rPr lang="fr-FR" dirty="0"/>
              <a:t>projet via des dons (micro paiements) et ce en profitant du fait que </a:t>
            </a:r>
            <a:r>
              <a:rPr lang="fr-FR" dirty="0" err="1"/>
              <a:t>Suspen’Dons</a:t>
            </a:r>
            <a:r>
              <a:rPr lang="fr-FR" dirty="0"/>
              <a:t> soit créé en tant qu’association à but non lucratif (défiscalisation à hauteur de </a:t>
            </a:r>
            <a:r>
              <a:rPr lang="fr-FR" dirty="0" smtClean="0"/>
              <a:t>75%).</a:t>
            </a:r>
            <a:endParaRPr lang="fr-FR" dirty="0"/>
          </a:p>
          <a:p>
            <a:r>
              <a:rPr lang="fr-FR" dirty="0"/>
              <a:t>- Mais aussi en regardant une vidéo publicitaire.</a:t>
            </a:r>
          </a:p>
          <a:p>
            <a:endParaRPr lang="fr-FR" dirty="0"/>
          </a:p>
          <a:p>
            <a:r>
              <a:rPr lang="fr-FR" dirty="0"/>
              <a:t>Celles-ci sont réalisées par les entreprises partenaires et les vidéos rapporteront dans un premier temps 0,08 euro / vue.</a:t>
            </a:r>
          </a:p>
          <a:p>
            <a:r>
              <a:rPr lang="fr-FR" dirty="0"/>
              <a:t>A raison de 500 vues par jour ceci représente un total de 14 500 euro accumulés au cour d’une année.</a:t>
            </a:r>
          </a:p>
          <a:p>
            <a:endParaRPr lang="fr-FR" dirty="0"/>
          </a:p>
          <a:p>
            <a:r>
              <a:rPr lang="fr-FR" dirty="0" err="1"/>
              <a:t>Gooded</a:t>
            </a:r>
            <a:r>
              <a:rPr lang="fr-FR" dirty="0"/>
              <a:t> a débuté en pratiquant ces tarifs mais à évolué pour rapidement passer à 0,50 euro / vue.</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13</a:t>
            </a:fld>
            <a:endParaRPr lang="fr-FR"/>
          </a:p>
        </p:txBody>
      </p:sp>
    </p:spTree>
    <p:extLst>
      <p:ext uri="{BB962C8B-B14F-4D97-AF65-F5344CB8AC3E}">
        <p14:creationId xmlns:p14="http://schemas.microsoft.com/office/powerpoint/2010/main" val="42147043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Ce business model a été validé par un sondage ainsi qu’un micro </a:t>
            </a:r>
            <a:r>
              <a:rPr lang="fr-FR" dirty="0" err="1"/>
              <a:t>trotoire</a:t>
            </a:r>
            <a:endParaRPr lang="fr-FR" dirty="0"/>
          </a:p>
          <a:p>
            <a:endParaRPr lang="fr-FR" dirty="0"/>
          </a:p>
          <a:p>
            <a:r>
              <a:rPr lang="fr-FR" dirty="0"/>
              <a:t>Chiffres :</a:t>
            </a:r>
          </a:p>
          <a:p>
            <a:r>
              <a:rPr lang="fr-FR" dirty="0"/>
              <a:t>24,3 M de mobinautes / jour autrement dit d’utilisateurs mobiles.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solidFill>
                  <a:schemeClr val="tx1"/>
                </a:solidFill>
              </a:rPr>
              <a:t>66% des 15 – 34 ans utilisent leurs smartphones quotidiennement.</a:t>
            </a:r>
          </a:p>
          <a:p>
            <a:r>
              <a:rPr lang="fr-FR" dirty="0"/>
              <a:t>(</a:t>
            </a:r>
            <a:r>
              <a:rPr lang="fr-FR" dirty="0" err="1"/>
              <a:t>Médiatrie</a:t>
            </a:r>
            <a:r>
              <a:rPr lang="fr-FR" dirty="0"/>
              <a:t> 2016)</a:t>
            </a:r>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14</a:t>
            </a:fld>
            <a:endParaRPr lang="fr-FR"/>
          </a:p>
        </p:txBody>
      </p:sp>
    </p:spTree>
    <p:extLst>
      <p:ext uri="{BB962C8B-B14F-4D97-AF65-F5344CB8AC3E}">
        <p14:creationId xmlns:p14="http://schemas.microsoft.com/office/powerpoint/2010/main" val="1590054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Enfin nous disposons</a:t>
            </a:r>
            <a:r>
              <a:rPr lang="fr-FR" baseline="0" dirty="0" smtClean="0"/>
              <a:t> d’entreprises et associations qui nous font d’ores et déjà confiance.</a:t>
            </a:r>
          </a:p>
          <a:p>
            <a:endParaRPr lang="fr-FR" baseline="0" dirty="0" smtClean="0"/>
          </a:p>
          <a:p>
            <a:r>
              <a:rPr lang="fr-FR" baseline="0" dirty="0" smtClean="0"/>
              <a:t>En associations nous avons « Entraide le relais » qui propose une aide essentiellement administrative aux personnes en nécessité mais aussi un accueil de jour.</a:t>
            </a:r>
          </a:p>
          <a:p>
            <a:r>
              <a:rPr lang="fr-FR" baseline="0" dirty="0" smtClean="0"/>
              <a:t>Et Abribus que parcours la ville de </a:t>
            </a:r>
            <a:r>
              <a:rPr lang="fr-FR" baseline="0" dirty="0" err="1" smtClean="0"/>
              <a:t>strasbourg</a:t>
            </a:r>
            <a:r>
              <a:rPr lang="fr-FR" baseline="0" dirty="0" smtClean="0"/>
              <a:t> afin d’offrir soins et repas aux personnes dans le besoin.</a:t>
            </a:r>
          </a:p>
          <a:p>
            <a:endParaRPr lang="fr-FR" baseline="0" dirty="0" smtClean="0"/>
          </a:p>
          <a:p>
            <a:r>
              <a:rPr lang="fr-FR" baseline="0" dirty="0" smtClean="0"/>
              <a:t>Mais aussi des commerçants comme les groupes SIMPLY et La petite pause qui nous ont déjà proposé leur aide, notamment pour des paniers repas.</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16</a:t>
            </a:fld>
            <a:endParaRPr lang="fr-FR"/>
          </a:p>
        </p:txBody>
      </p:sp>
    </p:spTree>
    <p:extLst>
      <p:ext uri="{BB962C8B-B14F-4D97-AF65-F5344CB8AC3E}">
        <p14:creationId xmlns:p14="http://schemas.microsoft.com/office/powerpoint/2010/main" val="35541298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Nous</a:t>
            </a:r>
            <a:r>
              <a:rPr lang="fr-FR" baseline="0" dirty="0" smtClean="0"/>
              <a:t> disposons aussi d’un ambassadeur de l’association en la personne de Luc ARBOGAST, chanteur médiéval et ancien participant de l’émission de The VOICE. </a:t>
            </a:r>
          </a:p>
          <a:p>
            <a:r>
              <a:rPr lang="fr-FR" baseline="0" dirty="0" smtClean="0"/>
              <a:t>Il se dit investi par le projet et est prêt à faire promouvoir l’association et éventuellement organiser des évènements pour celle-ci.</a:t>
            </a:r>
          </a:p>
          <a:p>
            <a:endParaRPr lang="fr-FR" baseline="0" dirty="0" smtClean="0"/>
          </a:p>
          <a:p>
            <a:r>
              <a:rPr lang="fr-FR" baseline="0" dirty="0" smtClean="0"/>
              <a:t>Nous avons aussi pensé à Claudio CAPEO chanteur devenu célèbre récemment et artiste régional pour les mêmes raisons.</a:t>
            </a:r>
          </a:p>
          <a:p>
            <a:endParaRPr lang="fr-FR" baseline="0" dirty="0" smtClean="0"/>
          </a:p>
          <a:p>
            <a:r>
              <a:rPr lang="fr-FR" baseline="0" dirty="0" smtClean="0"/>
              <a:t>Mais aussi éventuellement à des célébrités sur la toile puisque notre cible de donateur est essentiellement jeune.</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17</a:t>
            </a:fld>
            <a:endParaRPr lang="fr-FR"/>
          </a:p>
        </p:txBody>
      </p:sp>
    </p:spTree>
    <p:extLst>
      <p:ext uri="{BB962C8B-B14F-4D97-AF65-F5344CB8AC3E}">
        <p14:creationId xmlns:p14="http://schemas.microsoft.com/office/powerpoint/2010/main" val="30212654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Bien </a:t>
            </a:r>
            <a:r>
              <a:rPr lang="fr-FR" dirty="0"/>
              <a:t>entendu, un projet c'est aussi une équipe. Au début, Etienne et Florian ont travaillé avec nous. </a:t>
            </a:r>
            <a:endParaRPr lang="fr-FR" dirty="0" smtClean="0"/>
          </a:p>
          <a:p>
            <a:r>
              <a:rPr lang="fr-FR" dirty="0" smtClean="0"/>
              <a:t>Malheureusement</a:t>
            </a:r>
            <a:r>
              <a:rPr lang="fr-FR" dirty="0"/>
              <a:t>, déjà inscrit dans un autre projet, ils n'ont pas pu continuer l'aventure avec nous. </a:t>
            </a:r>
            <a:endParaRPr lang="fr-FR" dirty="0" smtClean="0"/>
          </a:p>
          <a:p>
            <a:endParaRPr lang="fr-FR" dirty="0" smtClean="0"/>
          </a:p>
          <a:p>
            <a:r>
              <a:rPr lang="fr-FR" dirty="0" smtClean="0"/>
              <a:t>Aujourd'hui je suis alors responsable</a:t>
            </a:r>
            <a:r>
              <a:rPr lang="fr-FR" baseline="0" dirty="0" smtClean="0"/>
              <a:t> commercial et web ainsi que vice-président de l’association.</a:t>
            </a:r>
          </a:p>
          <a:p>
            <a:r>
              <a:rPr lang="fr-FR" baseline="0" dirty="0" smtClean="0"/>
              <a:t>Maxime est responsable administratif et commercial et préside l’association.</a:t>
            </a:r>
          </a:p>
          <a:p>
            <a:r>
              <a:rPr lang="fr-FR" baseline="0" dirty="0" smtClean="0"/>
              <a:t>Et enfin axel qui est responsable mobile et développement ainsi que trésorier.</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18</a:t>
            </a:fld>
            <a:endParaRPr lang="fr-FR"/>
          </a:p>
        </p:txBody>
      </p:sp>
    </p:spTree>
    <p:extLst>
      <p:ext uri="{BB962C8B-B14F-4D97-AF65-F5344CB8AC3E}">
        <p14:creationId xmlns:p14="http://schemas.microsoft.com/office/powerpoint/2010/main" val="29639245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Bien </a:t>
            </a:r>
            <a:r>
              <a:rPr lang="fr-FR" dirty="0"/>
              <a:t>entendu, un projet c'est aussi une équipe. Au début, Etienne et Florian ont travaillé avec nous. </a:t>
            </a:r>
            <a:endParaRPr lang="fr-FR" dirty="0" smtClean="0"/>
          </a:p>
          <a:p>
            <a:r>
              <a:rPr lang="fr-FR" dirty="0" smtClean="0"/>
              <a:t>Malheureusement</a:t>
            </a:r>
            <a:r>
              <a:rPr lang="fr-FR" dirty="0"/>
              <a:t>, déjà inscrit dans un autre projet, ils n'ont pas pu continuer l'aventure avec nous. </a:t>
            </a:r>
            <a:endParaRPr lang="fr-FR" dirty="0" smtClean="0"/>
          </a:p>
          <a:p>
            <a:endParaRPr lang="fr-FR" dirty="0" smtClean="0"/>
          </a:p>
          <a:p>
            <a:r>
              <a:rPr lang="fr-FR" dirty="0" smtClean="0"/>
              <a:t>Aujourd'hui je suis alors responsable</a:t>
            </a:r>
            <a:r>
              <a:rPr lang="fr-FR" baseline="0" dirty="0" smtClean="0"/>
              <a:t> commercial et web ainsi que vice-président de l’association.</a:t>
            </a:r>
          </a:p>
          <a:p>
            <a:r>
              <a:rPr lang="fr-FR" baseline="0" dirty="0" smtClean="0"/>
              <a:t>Maxime est responsable administratif et commercial et préside l’association.</a:t>
            </a:r>
          </a:p>
          <a:p>
            <a:r>
              <a:rPr lang="fr-FR" baseline="0" dirty="0" smtClean="0"/>
              <a:t>Et enfin axel qui est responsable mobile et développement ainsi que trésorier.</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19</a:t>
            </a:fld>
            <a:endParaRPr lang="fr-FR"/>
          </a:p>
        </p:txBody>
      </p:sp>
    </p:spTree>
    <p:extLst>
      <p:ext uri="{BB962C8B-B14F-4D97-AF65-F5344CB8AC3E}">
        <p14:creationId xmlns:p14="http://schemas.microsoft.com/office/powerpoint/2010/main" val="36984333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L’association compte aujourd’hui 8 membres actifs et fondateurs avec par</a:t>
            </a:r>
            <a:r>
              <a:rPr lang="fr-FR" baseline="0" dirty="0" smtClean="0"/>
              <a:t> exemple des membres aux postes de trésorier assesseurs etc.</a:t>
            </a:r>
          </a:p>
          <a:p>
            <a:r>
              <a:rPr lang="fr-FR" baseline="0" dirty="0" smtClean="0"/>
              <a:t>Nous pouvons compter sur eux pour faire vivre et parler de notre projet </a:t>
            </a:r>
            <a:r>
              <a:rPr lang="fr-FR" baseline="0" dirty="0" err="1" smtClean="0"/>
              <a:t>Suspen’Dons</a:t>
            </a:r>
            <a:r>
              <a:rPr lang="fr-FR" baseline="0" dirty="0" smtClean="0"/>
              <a:t>.</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20</a:t>
            </a:fld>
            <a:endParaRPr lang="fr-FR"/>
          </a:p>
        </p:txBody>
      </p:sp>
    </p:spTree>
    <p:extLst>
      <p:ext uri="{BB962C8B-B14F-4D97-AF65-F5344CB8AC3E}">
        <p14:creationId xmlns:p14="http://schemas.microsoft.com/office/powerpoint/2010/main" val="7216542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Notre objectif est limpide : par la mise en place d’un tel réseau, nous voulons redonner espoir à ceux qui souhaitent se sortir de cette misère, nous voulons permettre à ceux qui n’ont plus rien de ne plus se demander s’ils auront de quoi manger ou s’entretenir demain, et nous voulons créer le plus grand réseau citoyen de donateurs pour que la rue ne soit plus l’enfer sur terre. Projetez-vous dans 2 ans, où des dizaines de milliers de Strasbourgeois et de Parisiens financent quotidiennement une plateforme venant en aide à des centaines de sans-abris. Projetez-vous dans 5 ans, où l’ensemble des grandes villes françaises accueilleront des succursales capables d’accompagner personnellement chaque sans-abri dans le besoin, épaulés par un réseau de bénévoles et de salariés œuvrant jour après jour contre l’extrême pauvreté. Projetez-vous dans 10 ans, où l’utilisation d’une telle plateforme sera devenu le plus naturel des gestes  citoyens.</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22</a:t>
            </a:fld>
            <a:endParaRPr lang="fr-FR"/>
          </a:p>
        </p:txBody>
      </p:sp>
    </p:spTree>
    <p:extLst>
      <p:ext uri="{BB962C8B-B14F-4D97-AF65-F5344CB8AC3E}">
        <p14:creationId xmlns:p14="http://schemas.microsoft.com/office/powerpoint/2010/main" val="11364156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23</a:t>
            </a:fld>
            <a:endParaRPr lang="fr-FR"/>
          </a:p>
        </p:txBody>
      </p:sp>
    </p:spTree>
    <p:extLst>
      <p:ext uri="{BB962C8B-B14F-4D97-AF65-F5344CB8AC3E}">
        <p14:creationId xmlns:p14="http://schemas.microsoft.com/office/powerpoint/2010/main" val="3196941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Bonjour à toutes, bonjour à tous, je m'appelle Maxime et je suis accompagné de Axel et de Clément nous sommes ici pour vous présenter le projet </a:t>
            </a:r>
            <a:r>
              <a:rPr lang="fr-FR" dirty="0" err="1" smtClean="0"/>
              <a:t>Suspen'Dons</a:t>
            </a:r>
            <a:r>
              <a:rPr lang="fr-FR" dirty="0" smtClean="0"/>
              <a:t>. 19 personnes tous les 15 jours, près de 42 par mois, et plus de 500 par année. C'est le nombre de décès de sans-abris recensé par le collectif "mort dans la rue", qui estime que ce nombre pourrait être en réalité 6 fois supérieur. Alors, qu'attendons-nous pour venir en aide à ces personnes, tous ensembles ? Comment peut on rester impassible, alors que des gestes comme se nourrir, se laver ou aller aux </a:t>
            </a:r>
            <a:r>
              <a:rPr lang="fr-FR" dirty="0" err="1" smtClean="0"/>
              <a:t>toillettes</a:t>
            </a:r>
            <a:r>
              <a:rPr lang="fr-FR" dirty="0" smtClean="0"/>
              <a:t> font partis de notre quotidien, pendant que d'autres luttes a chaque instant pour satisfaire ces besoins les primaires. Plus personne aujourd’hui ne peut rester insensible face à cette crise qui gagne de l’ampleur chaque jour, et nous sommes tous touchés, jusqu’au plus profond de nous, par cette situation dont très peu semblent s’en sortir. Aujourd’hui cependant, une solution existe, une solution qui permet à tous, petits et grands, d’œuvrer ensemble pour aider ces personnes dans la rue souffrant de manque d’hygiène, de nourriture, de confort, et qui ne croit plus à la réinsertion.</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a:t>
            </a:fld>
            <a:endParaRPr lang="fr-FR"/>
          </a:p>
        </p:txBody>
      </p:sp>
    </p:spTree>
    <p:extLst>
      <p:ext uri="{BB962C8B-B14F-4D97-AF65-F5344CB8AC3E}">
        <p14:creationId xmlns:p14="http://schemas.microsoft.com/office/powerpoint/2010/main" val="36518589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Aujourd'hui, vous avez le pouvoir d'influencer la vie des milliers de personnes. Il ne nous manque que votre soutien afin de dynamiser le lancement du projet à la hauteur de notre volonté, afin de sensibiliser l'ensemble du peuple français à notre action et nous donner les moyens de rendre le monde meilleur, un pas après l'autre.</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24</a:t>
            </a:fld>
            <a:endParaRPr lang="fr-FR"/>
          </a:p>
        </p:txBody>
      </p:sp>
    </p:spTree>
    <p:extLst>
      <p:ext uri="{BB962C8B-B14F-4D97-AF65-F5344CB8AC3E}">
        <p14:creationId xmlns:p14="http://schemas.microsoft.com/office/powerpoint/2010/main" val="35821417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smtClean="0">
                <a:solidFill>
                  <a:schemeClr val="tx1"/>
                </a:solidFill>
                <a:effectLst/>
                <a:latin typeface="+mn-lt"/>
                <a:ea typeface="+mn-ea"/>
                <a:cs typeface="+mn-cs"/>
              </a:rPr>
              <a:t>Selon l'Insee, il y aurait environ 130 000 sans-abri en France en 2011.</a:t>
            </a:r>
          </a:p>
          <a:p>
            <a:r>
              <a:rPr lang="fr-FR" baseline="0" dirty="0" smtClean="0"/>
              <a:t>25% des sans-abris déclarent travailler (CDD, </a:t>
            </a:r>
            <a:r>
              <a:rPr lang="fr-FR" baseline="0" dirty="0" err="1" smtClean="0"/>
              <a:t>Interim</a:t>
            </a:r>
            <a:r>
              <a:rPr lang="fr-FR" baseline="0" dirty="0" smtClean="0"/>
              <a:t> </a:t>
            </a:r>
            <a:r>
              <a:rPr lang="fr-FR" baseline="0" dirty="0" err="1" smtClean="0"/>
              <a:t>etc</a:t>
            </a:r>
            <a:r>
              <a:rPr lang="fr-FR" baseline="0" dirty="0" smtClean="0"/>
              <a:t> et 17% CDI). (Insee)</a:t>
            </a:r>
          </a:p>
          <a:p>
            <a:r>
              <a:rPr lang="fr-FR" baseline="0" dirty="0" smtClean="0"/>
              <a:t>16 sans-abris morts à Strasbourg en 2015 (collectif morts dans la rue)</a:t>
            </a:r>
          </a:p>
          <a:p>
            <a:r>
              <a:rPr lang="fr-FR" sz="1200" b="0" i="0" kern="1200" dirty="0" smtClean="0">
                <a:solidFill>
                  <a:schemeClr val="tx1"/>
                </a:solidFill>
                <a:effectLst/>
                <a:latin typeface="+mn-lt"/>
                <a:ea typeface="+mn-ea"/>
                <a:cs typeface="+mn-cs"/>
              </a:rPr>
              <a:t>500 SDF qui sont dans la rue (</a:t>
            </a:r>
            <a:r>
              <a:rPr lang="fr-FR" sz="1200" b="0" i="0" kern="1200" dirty="0" err="1" smtClean="0">
                <a:solidFill>
                  <a:schemeClr val="tx1"/>
                </a:solidFill>
                <a:effectLst/>
                <a:latin typeface="+mn-lt"/>
                <a:ea typeface="+mn-ea"/>
                <a:cs typeface="+mn-cs"/>
              </a:rPr>
              <a:t>Francetvinfo</a:t>
            </a:r>
            <a:r>
              <a:rPr lang="fr-FR" sz="1200" b="0" i="0" kern="1200" dirty="0" smtClean="0">
                <a:solidFill>
                  <a:schemeClr val="tx1"/>
                </a:solidFill>
                <a:effectLst/>
                <a:latin typeface="+mn-lt"/>
                <a:ea typeface="+mn-ea"/>
                <a:cs typeface="+mn-cs"/>
              </a:rPr>
              <a:t>).</a:t>
            </a:r>
            <a:endParaRPr lang="fr-FR" baseline="0" dirty="0" smtClean="0"/>
          </a:p>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3</a:t>
            </a:fld>
            <a:endParaRPr lang="fr-FR"/>
          </a:p>
        </p:txBody>
      </p:sp>
    </p:spTree>
    <p:extLst>
      <p:ext uri="{BB962C8B-B14F-4D97-AF65-F5344CB8AC3E}">
        <p14:creationId xmlns:p14="http://schemas.microsoft.com/office/powerpoint/2010/main" val="227727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Afin de répondre à cette</a:t>
            </a:r>
            <a:r>
              <a:rPr lang="fr-FR" baseline="0" dirty="0"/>
              <a:t> problématique, nous avons décidé de créer Suspendons, une plateforme en ligne permettant à des sans-abris de bénéficier de services payant. Nous listons des services, vous faites des dons, ils les localisent.</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5</a:t>
            </a:fld>
            <a:endParaRPr lang="fr-FR"/>
          </a:p>
        </p:txBody>
      </p:sp>
    </p:spTree>
    <p:extLst>
      <p:ext uri="{BB962C8B-B14F-4D97-AF65-F5344CB8AC3E}">
        <p14:creationId xmlns:p14="http://schemas.microsoft.com/office/powerpoint/2010/main" val="4012514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smtClean="0"/>
          </a:p>
          <a:p>
            <a:r>
              <a:rPr lang="fr-FR" dirty="0" smtClean="0"/>
              <a:t>Afin d'illustrer le fonctionnement de notre système, nous avons créer une </a:t>
            </a:r>
            <a:r>
              <a:rPr lang="fr-FR" dirty="0" err="1" smtClean="0"/>
              <a:t>storyboard</a:t>
            </a:r>
            <a:r>
              <a:rPr lang="fr-FR" dirty="0" smtClean="0"/>
              <a:t>. Une personne sans-abri s'est fait distribué une carte RFID par une de nos associations partenaire. Cette carte lui permet de profiter, dans la limite du quota imposé par semaine, d'un certain nombre de services ou de produits. Après consultation des </a:t>
            </a:r>
            <a:r>
              <a:rPr lang="fr-FR" dirty="0" err="1" smtClean="0"/>
              <a:t>commercants</a:t>
            </a:r>
            <a:r>
              <a:rPr lang="fr-FR" dirty="0" smtClean="0"/>
              <a:t> partenaires directement sur la plateforme, ou par le biais d'une association ou d'une borne installé dans un </a:t>
            </a:r>
            <a:r>
              <a:rPr lang="fr-FR" dirty="0" err="1" smtClean="0"/>
              <a:t>batiment</a:t>
            </a:r>
            <a:r>
              <a:rPr lang="fr-FR" dirty="0" smtClean="0"/>
              <a:t> public, ce sans-abri pourra donc se rendre et profiter de son produit : repas, panier à emporté, pressing, </a:t>
            </a:r>
            <a:r>
              <a:rPr lang="fr-FR" dirty="0" err="1" smtClean="0"/>
              <a:t>etc</a:t>
            </a:r>
            <a:r>
              <a:rPr lang="fr-FR" dirty="0" smtClean="0"/>
              <a:t> ...</a:t>
            </a:r>
          </a:p>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6</a:t>
            </a:fld>
            <a:endParaRPr lang="fr-FR"/>
          </a:p>
        </p:txBody>
      </p:sp>
    </p:spTree>
    <p:extLst>
      <p:ext uri="{BB962C8B-B14F-4D97-AF65-F5344CB8AC3E}">
        <p14:creationId xmlns:p14="http://schemas.microsoft.com/office/powerpoint/2010/main" val="278932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smtClean="0"/>
          </a:p>
          <a:p>
            <a:r>
              <a:rPr lang="fr-FR" dirty="0" smtClean="0"/>
              <a:t>Afin d'illustrer le fonctionnement de notre système, nous avons créer une </a:t>
            </a:r>
            <a:r>
              <a:rPr lang="fr-FR" dirty="0" err="1" smtClean="0"/>
              <a:t>storyboard</a:t>
            </a:r>
            <a:r>
              <a:rPr lang="fr-FR" dirty="0" smtClean="0"/>
              <a:t>. Une personne sans-abri s'est fait distribué une carte RFID par une de nos associations partenaire. Cette carte lui permet de profiter, dans la limite du quota imposé par semaine, d'un certain nombre de services ou de produits. Après consultation des </a:t>
            </a:r>
            <a:r>
              <a:rPr lang="fr-FR" dirty="0" err="1" smtClean="0"/>
              <a:t>commercants</a:t>
            </a:r>
            <a:r>
              <a:rPr lang="fr-FR" dirty="0" smtClean="0"/>
              <a:t> partenaires directement sur la plateforme, ou par le biais d'une association ou d'une borne installé dans un </a:t>
            </a:r>
            <a:r>
              <a:rPr lang="fr-FR" dirty="0" err="1" smtClean="0"/>
              <a:t>batiment</a:t>
            </a:r>
            <a:r>
              <a:rPr lang="fr-FR" dirty="0" smtClean="0"/>
              <a:t> public, ce sans-abri pourra donc se rendre et profiter de son produit : repas, panier à emporté, pressing, </a:t>
            </a:r>
            <a:r>
              <a:rPr lang="fr-FR" dirty="0" err="1" smtClean="0"/>
              <a:t>etc</a:t>
            </a:r>
            <a:r>
              <a:rPr lang="fr-FR" dirty="0" smtClean="0"/>
              <a:t> ...</a:t>
            </a:r>
          </a:p>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7</a:t>
            </a:fld>
            <a:endParaRPr lang="fr-FR"/>
          </a:p>
        </p:txBody>
      </p:sp>
    </p:spTree>
    <p:extLst>
      <p:ext uri="{BB962C8B-B14F-4D97-AF65-F5344CB8AC3E}">
        <p14:creationId xmlns:p14="http://schemas.microsoft.com/office/powerpoint/2010/main" val="4276661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err="1" smtClean="0">
                <a:solidFill>
                  <a:schemeClr val="tx1"/>
                </a:solidFill>
                <a:effectLst/>
                <a:latin typeface="+mn-lt"/>
                <a:ea typeface="+mn-ea"/>
                <a:cs typeface="+mn-cs"/>
              </a:rPr>
              <a:t>Give</a:t>
            </a:r>
            <a:r>
              <a:rPr lang="fr-FR" sz="1200" kern="1200" dirty="0" smtClean="0">
                <a:solidFill>
                  <a:schemeClr val="tx1"/>
                </a:solidFill>
                <a:effectLst/>
                <a:latin typeface="+mn-lt"/>
                <a:ea typeface="+mn-ea"/>
                <a:cs typeface="+mn-cs"/>
              </a:rPr>
              <a:t> ’n’ Joy - Cette structure créée en avril 2014 propose des coupons de repas gratuits chez ses restaurateurs partenaires. Chaque restaurant dispose de sa propre cagnotte et un bon est généré lorsqu’elle atteint une certaine somme. Créée sur la région de Mulhouse, elle dispose de bientôt 500 fans sur Facebook et cherche aujourd’hui à se développer sur Colmar et Strasbourg.</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smtClean="0">
                <a:solidFill>
                  <a:schemeClr val="tx1"/>
                </a:solidFill>
                <a:effectLst/>
                <a:latin typeface="+mn-lt"/>
                <a:ea typeface="+mn-ea"/>
                <a:cs typeface="+mn-cs"/>
              </a:rPr>
              <a:t>Le carillon</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err="1" smtClean="0">
                <a:solidFill>
                  <a:schemeClr val="tx1"/>
                </a:solidFill>
                <a:effectLst/>
                <a:latin typeface="+mn-lt"/>
                <a:ea typeface="+mn-ea"/>
                <a:cs typeface="+mn-cs"/>
              </a:rPr>
              <a:t>Goodeed</a:t>
            </a:r>
            <a:r>
              <a:rPr lang="fr-FR" sz="1200" kern="1200" dirty="0" smtClean="0">
                <a:solidFill>
                  <a:schemeClr val="tx1"/>
                </a:solidFill>
                <a:effectLst/>
                <a:latin typeface="+mn-lt"/>
                <a:ea typeface="+mn-ea"/>
                <a:cs typeface="+mn-cs"/>
              </a:rPr>
              <a:t>:</a:t>
            </a:r>
            <a:r>
              <a:rPr lang="fr-FR" sz="1200" kern="1200" baseline="0" dirty="0" smtClean="0">
                <a:solidFill>
                  <a:schemeClr val="tx1"/>
                </a:solidFill>
                <a:effectLst/>
                <a:latin typeface="+mn-lt"/>
                <a:ea typeface="+mn-ea"/>
                <a:cs typeface="+mn-cs"/>
              </a:rPr>
              <a:t> Leader du </a:t>
            </a:r>
            <a:r>
              <a:rPr lang="fr-FR" sz="1200" kern="1200" baseline="0" dirty="0" err="1" smtClean="0">
                <a:solidFill>
                  <a:schemeClr val="tx1"/>
                </a:solidFill>
                <a:effectLst/>
                <a:latin typeface="+mn-lt"/>
                <a:ea typeface="+mn-ea"/>
                <a:cs typeface="+mn-cs"/>
              </a:rPr>
              <a:t>view</a:t>
            </a:r>
            <a:r>
              <a:rPr lang="fr-FR" sz="1200" kern="1200" baseline="0" dirty="0" smtClean="0">
                <a:solidFill>
                  <a:schemeClr val="tx1"/>
                </a:solidFill>
                <a:effectLst/>
                <a:latin typeface="+mn-lt"/>
                <a:ea typeface="+mn-ea"/>
                <a:cs typeface="+mn-cs"/>
              </a:rPr>
              <a:t>-to-</a:t>
            </a:r>
            <a:r>
              <a:rPr lang="fr-FR" sz="1200" kern="1200" baseline="0" dirty="0" err="1" smtClean="0">
                <a:solidFill>
                  <a:schemeClr val="tx1"/>
                </a:solidFill>
                <a:effectLst/>
                <a:latin typeface="+mn-lt"/>
                <a:ea typeface="+mn-ea"/>
                <a:cs typeface="+mn-cs"/>
              </a:rPr>
              <a:t>donate</a:t>
            </a:r>
            <a:r>
              <a:rPr lang="fr-FR" sz="1200" kern="1200" baseline="0" dirty="0" smtClean="0">
                <a:solidFill>
                  <a:schemeClr val="tx1"/>
                </a:solidFill>
                <a:effectLst/>
                <a:latin typeface="+mn-lt"/>
                <a:ea typeface="+mn-ea"/>
                <a:cs typeface="+mn-cs"/>
              </a:rPr>
              <a:t>, cette application mobile propose de regarder des publicités pour soutenir des associations ou des projets caritatifs.</a:t>
            </a:r>
            <a:endParaRPr lang="fr-FR"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smtClean="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8</a:t>
            </a:fld>
            <a:endParaRPr lang="fr-FR"/>
          </a:p>
        </p:txBody>
      </p:sp>
    </p:spTree>
    <p:extLst>
      <p:ext uri="{BB962C8B-B14F-4D97-AF65-F5344CB8AC3E}">
        <p14:creationId xmlns:p14="http://schemas.microsoft.com/office/powerpoint/2010/main" val="1617814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smtClean="0">
                <a:solidFill>
                  <a:schemeClr val="tx1"/>
                </a:solidFill>
                <a:effectLst/>
                <a:latin typeface="+mn-lt"/>
                <a:ea typeface="+mn-ea"/>
                <a:cs typeface="+mn-cs"/>
              </a:rPr>
              <a:t>Les partenaires ont une cible spécifique et locale pour leur publicités. Les cibles sont réceptives au message et l'image de marque est amélioré. </a:t>
            </a:r>
          </a:p>
          <a:p>
            <a:endParaRPr lang="fr-FR" sz="1200" b="0" i="0" kern="1200" dirty="0" smtClean="0">
              <a:solidFill>
                <a:schemeClr val="tx1"/>
              </a:solidFill>
              <a:effectLst/>
              <a:latin typeface="+mn-lt"/>
              <a:ea typeface="+mn-ea"/>
              <a:cs typeface="+mn-cs"/>
            </a:endParaRPr>
          </a:p>
          <a:p>
            <a:r>
              <a:rPr lang="fr-FR" sz="1200" b="0" i="0" kern="1200" dirty="0" smtClean="0">
                <a:solidFill>
                  <a:schemeClr val="tx1"/>
                </a:solidFill>
                <a:effectLst/>
                <a:latin typeface="+mn-lt"/>
                <a:ea typeface="+mn-ea"/>
                <a:cs typeface="+mn-cs"/>
              </a:rPr>
              <a:t>Les utilisateurs ont accès à des pubs pour des entreprises qui sont respectueuses. Ils font leur BA. </a:t>
            </a:r>
          </a:p>
          <a:p>
            <a:endParaRPr lang="fr-FR" sz="1200" b="0" i="0" kern="1200" dirty="0" smtClean="0">
              <a:solidFill>
                <a:schemeClr val="tx1"/>
              </a:solidFill>
              <a:effectLst/>
              <a:latin typeface="+mn-lt"/>
              <a:ea typeface="+mn-ea"/>
              <a:cs typeface="+mn-cs"/>
            </a:endParaRPr>
          </a:p>
          <a:p>
            <a:r>
              <a:rPr lang="fr-FR" sz="1200" b="0" i="0" kern="1200" dirty="0" smtClean="0">
                <a:solidFill>
                  <a:schemeClr val="tx1"/>
                </a:solidFill>
                <a:effectLst/>
                <a:latin typeface="+mn-lt"/>
                <a:ea typeface="+mn-ea"/>
                <a:cs typeface="+mn-cs"/>
              </a:rPr>
              <a:t>Les bénéficiaires ne sont pas stigmatisés. Le paiement est discret et n'attire pas l'attention sur eux. Pas besoin de quémander. </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9</a:t>
            </a:fld>
            <a:endParaRPr lang="fr-FR"/>
          </a:p>
        </p:txBody>
      </p:sp>
    </p:spTree>
    <p:extLst>
      <p:ext uri="{BB962C8B-B14F-4D97-AF65-F5344CB8AC3E}">
        <p14:creationId xmlns:p14="http://schemas.microsoft.com/office/powerpoint/2010/main" val="35770229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Et c'est ainsi que nous avons crée "</a:t>
            </a:r>
            <a:r>
              <a:rPr lang="fr-FR" dirty="0" err="1" smtClean="0"/>
              <a:t>Suspen'Dons</a:t>
            </a:r>
            <a:r>
              <a:rPr lang="fr-FR" dirty="0" smtClean="0"/>
              <a:t>". </a:t>
            </a:r>
            <a:r>
              <a:rPr lang="fr-FR" dirty="0" err="1" smtClean="0"/>
              <a:t>Suspen'Dons</a:t>
            </a:r>
            <a:r>
              <a:rPr lang="fr-FR" dirty="0" smtClean="0"/>
              <a:t> est une plateforme, disponible sur internet et sur Android, qui permet d'offrir de l'argent aux sans-abris, par donation classique, mais </a:t>
            </a:r>
            <a:r>
              <a:rPr lang="fr-FR" dirty="0" err="1" smtClean="0"/>
              <a:t>auss</a:t>
            </a:r>
            <a:r>
              <a:rPr lang="fr-FR" dirty="0" smtClean="0"/>
              <a:t> en regardant des vidéos publicitaires. Les fonds récoltés par la publicité alimenteront directement les cagnottes. Cette particularité permet à toutes personnes, même sans moyens financier, de participer à notre action. Les fonds permettront d'offrir des produits ou des services à des tarifs négociés, et seront directement retiré par carte RFID par le bénéficiaire. Et enfin, afin d'héberger ce projet, nous allons créer une association à but non lucratif aussi appelé association loi 1901.</a:t>
            </a:r>
            <a:endParaRPr lang="fr-FR" dirty="0"/>
          </a:p>
        </p:txBody>
      </p:sp>
      <p:sp>
        <p:nvSpPr>
          <p:cNvPr id="4" name="Espace réservé du numéro de diapositive 3"/>
          <p:cNvSpPr>
            <a:spLocks noGrp="1"/>
          </p:cNvSpPr>
          <p:nvPr>
            <p:ph type="sldNum" sz="quarter" idx="10"/>
          </p:nvPr>
        </p:nvSpPr>
        <p:spPr/>
        <p:txBody>
          <a:bodyPr/>
          <a:lstStyle/>
          <a:p>
            <a:fld id="{BF8DB5A4-80FA-4855-BF4E-CE84E836F65B}" type="slidenum">
              <a:rPr lang="fr-FR" smtClean="0"/>
              <a:t>10</a:t>
            </a:fld>
            <a:endParaRPr lang="fr-FR"/>
          </a:p>
        </p:txBody>
      </p:sp>
    </p:spTree>
    <p:extLst>
      <p:ext uri="{BB962C8B-B14F-4D97-AF65-F5344CB8AC3E}">
        <p14:creationId xmlns:p14="http://schemas.microsoft.com/office/powerpoint/2010/main" val="18223381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p>
        </p:txBody>
      </p:sp>
      <p:sp>
        <p:nvSpPr>
          <p:cNvPr id="10" name="Espace réservé de la date 9"/>
          <p:cNvSpPr>
            <a:spLocks noGrp="1"/>
          </p:cNvSpPr>
          <p:nvPr>
            <p:ph type="dt" sz="half" idx="10"/>
          </p:nvPr>
        </p:nvSpPr>
        <p:spPr/>
        <p:txBody>
          <a:bodyPr/>
          <a:lstStyle/>
          <a:p>
            <a:r>
              <a:rPr lang="fr-FR" smtClean="0"/>
              <a:t>30/05/2017</a:t>
            </a:r>
            <a:endParaRPr lang="fr-FR" dirty="0"/>
          </a:p>
        </p:txBody>
      </p:sp>
      <p:sp>
        <p:nvSpPr>
          <p:cNvPr id="11" name="Espace réservé du pied de page 10"/>
          <p:cNvSpPr>
            <a:spLocks noGrp="1"/>
          </p:cNvSpPr>
          <p:nvPr>
            <p:ph type="ftr" sz="quarter" idx="11"/>
          </p:nvPr>
        </p:nvSpPr>
        <p:spPr/>
        <p:txBody>
          <a:bodyPr/>
          <a:lstStyle/>
          <a:p>
            <a:r>
              <a:rPr lang="fr-FR" smtClean="0"/>
              <a:t>Maxime RIFFLART ; Axel GAUVRIT ; Clément VACHET</a:t>
            </a:r>
            <a:endParaRPr lang="fr-F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738635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r>
              <a:rPr lang="fr-FR" smtClean="0"/>
              <a:t>30/05/2017</a:t>
            </a:r>
            <a:endParaRPr lang="fr-FR" dirty="0"/>
          </a:p>
        </p:txBody>
      </p:sp>
      <p:sp>
        <p:nvSpPr>
          <p:cNvPr id="8" name="Espace réservé du pied de page 7"/>
          <p:cNvSpPr>
            <a:spLocks noGrp="1"/>
          </p:cNvSpPr>
          <p:nvPr>
            <p:ph type="ftr" sz="quarter" idx="11"/>
          </p:nvPr>
        </p:nvSpPr>
        <p:spPr/>
        <p:txBody>
          <a:bodyPr/>
          <a:lstStyle/>
          <a:p>
            <a:r>
              <a:rPr lang="fr-FR" smtClean="0"/>
              <a:t>Maxime RIFFLART ; Axel GAUVRIT ; Clément VACHET</a:t>
            </a:r>
            <a:endParaRPr lang="fr-FR"/>
          </a:p>
        </p:txBody>
      </p:sp>
      <p:sp>
        <p:nvSpPr>
          <p:cNvPr id="9" name="Espace réservé du numéro de diapositive 8"/>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060919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r>
              <a:rPr lang="fr-FR" smtClean="0"/>
              <a:t>30/05/2017</a:t>
            </a:r>
            <a:endParaRPr lang="fr-FR"/>
          </a:p>
        </p:txBody>
      </p:sp>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493178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7" name="Rectangle 6"/>
          <p:cNvSpPr/>
          <p:nvPr userDrawn="1"/>
        </p:nvSpPr>
        <p:spPr>
          <a:xfrm>
            <a:off x="9322677" y="-2"/>
            <a:ext cx="2869324" cy="6858002"/>
          </a:xfrm>
          <a:prstGeom prst="rect">
            <a:avLst/>
          </a:prstGeom>
          <a:solidFill>
            <a:srgbClr val="74A2A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 name="Titre 1"/>
          <p:cNvSpPr>
            <a:spLocks noGrp="1"/>
          </p:cNvSpPr>
          <p:nvPr>
            <p:ph type="title"/>
          </p:nvPr>
        </p:nvSpPr>
        <p:spPr>
          <a:xfrm>
            <a:off x="284265" y="217782"/>
            <a:ext cx="8866662" cy="1325563"/>
          </a:xfrm>
        </p:spPr>
        <p:txBody>
          <a:bodyPr/>
          <a:lstStyle/>
          <a:p>
            <a:r>
              <a:rPr lang="fr-FR"/>
              <a:t>Modifiez le style du titre</a:t>
            </a:r>
          </a:p>
        </p:txBody>
      </p:sp>
      <p:sp>
        <p:nvSpPr>
          <p:cNvPr id="3" name="Espace réservé du contenu 2"/>
          <p:cNvSpPr>
            <a:spLocks noGrp="1"/>
          </p:cNvSpPr>
          <p:nvPr>
            <p:ph idx="1"/>
          </p:nvPr>
        </p:nvSpPr>
        <p:spPr>
          <a:xfrm>
            <a:off x="284265" y="1730017"/>
            <a:ext cx="8866662" cy="3922638"/>
          </a:xfrm>
        </p:spPr>
        <p:txBody>
          <a:bodyPr/>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de la date 9"/>
          <p:cNvSpPr>
            <a:spLocks noGrp="1"/>
          </p:cNvSpPr>
          <p:nvPr>
            <p:ph type="dt" sz="half" idx="10"/>
          </p:nvPr>
        </p:nvSpPr>
        <p:spPr/>
        <p:txBody>
          <a:bodyPr/>
          <a:lstStyle/>
          <a:p>
            <a:r>
              <a:rPr lang="fr-FR" smtClean="0"/>
              <a:t>30/05/2017</a:t>
            </a:r>
            <a:endParaRPr lang="fr-FR" dirty="0"/>
          </a:p>
        </p:txBody>
      </p:sp>
      <p:sp>
        <p:nvSpPr>
          <p:cNvPr id="11" name="Espace réservé du pied de page 10"/>
          <p:cNvSpPr>
            <a:spLocks noGrp="1"/>
          </p:cNvSpPr>
          <p:nvPr>
            <p:ph type="ftr" sz="quarter" idx="11"/>
          </p:nvPr>
        </p:nvSpPr>
        <p:spPr/>
        <p:txBody>
          <a:bodyPr/>
          <a:lstStyle/>
          <a:p>
            <a:r>
              <a:rPr lang="fr-FR" smtClean="0"/>
              <a:t>Maxime RIFFLART ; Axel GAUVRIT ; Clément VACHET</a:t>
            </a:r>
            <a:endParaRPr lang="fr-F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dirty="0" smtClean="0"/>
              <a:t>/26</a:t>
            </a:r>
            <a:endParaRPr lang="fr-FR" dirty="0"/>
          </a:p>
        </p:txBody>
      </p:sp>
      <p:sp>
        <p:nvSpPr>
          <p:cNvPr id="8" name="ZoneTexte 7"/>
          <p:cNvSpPr txBox="1"/>
          <p:nvPr userDrawn="1"/>
        </p:nvSpPr>
        <p:spPr>
          <a:xfrm>
            <a:off x="9954121" y="334897"/>
            <a:ext cx="1691489" cy="461665"/>
          </a:xfrm>
          <a:prstGeom prst="rect">
            <a:avLst/>
          </a:prstGeom>
          <a:noFill/>
        </p:spPr>
        <p:txBody>
          <a:bodyPr wrap="none" rtlCol="0">
            <a:spAutoFit/>
          </a:bodyPr>
          <a:lstStyle/>
          <a:p>
            <a:r>
              <a:rPr lang="fr-FR" sz="2400" b="1" dirty="0">
                <a:solidFill>
                  <a:schemeClr val="bg1"/>
                </a:solidFill>
                <a:latin typeface="Century Gothic" panose="020B0502020202020204" pitchFamily="34" charset="0"/>
              </a:rPr>
              <a:t>Sommaire</a:t>
            </a:r>
          </a:p>
        </p:txBody>
      </p:sp>
    </p:spTree>
    <p:extLst>
      <p:ext uri="{BB962C8B-B14F-4D97-AF65-F5344CB8AC3E}">
        <p14:creationId xmlns:p14="http://schemas.microsoft.com/office/powerpoint/2010/main" val="150539004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10" name="Espace réservé de la date 9"/>
          <p:cNvSpPr>
            <a:spLocks noGrp="1"/>
          </p:cNvSpPr>
          <p:nvPr>
            <p:ph type="dt" sz="half" idx="10"/>
          </p:nvPr>
        </p:nvSpPr>
        <p:spPr/>
        <p:txBody>
          <a:bodyPr/>
          <a:lstStyle/>
          <a:p>
            <a:r>
              <a:rPr lang="fr-FR" smtClean="0"/>
              <a:t>30/05/2017</a:t>
            </a:r>
            <a:endParaRPr lang="fr-FR" dirty="0"/>
          </a:p>
        </p:txBody>
      </p:sp>
      <p:sp>
        <p:nvSpPr>
          <p:cNvPr id="11" name="Espace réservé du pied de page 10"/>
          <p:cNvSpPr>
            <a:spLocks noGrp="1"/>
          </p:cNvSpPr>
          <p:nvPr>
            <p:ph type="ftr" sz="quarter" idx="11"/>
          </p:nvPr>
        </p:nvSpPr>
        <p:spPr/>
        <p:txBody>
          <a:bodyPr/>
          <a:lstStyle/>
          <a:p>
            <a:r>
              <a:rPr lang="fr-FR" smtClean="0"/>
              <a:t>Maxime RIFFLART ; Axel GAUVRIT ; Clément VACHET</a:t>
            </a:r>
            <a:endParaRPr lang="fr-FR"/>
          </a:p>
        </p:txBody>
      </p:sp>
      <p:sp>
        <p:nvSpPr>
          <p:cNvPr id="12" name="Espace réservé du numéro de diapositive 11"/>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796073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8" name="Espace réservé de la date 7"/>
          <p:cNvSpPr>
            <a:spLocks noGrp="1"/>
          </p:cNvSpPr>
          <p:nvPr>
            <p:ph type="dt" sz="half" idx="10"/>
          </p:nvPr>
        </p:nvSpPr>
        <p:spPr/>
        <p:txBody>
          <a:bodyPr/>
          <a:lstStyle/>
          <a:p>
            <a:r>
              <a:rPr lang="fr-FR" smtClean="0"/>
              <a:t>30/05/2017</a:t>
            </a:r>
            <a:endParaRPr lang="fr-FR" dirty="0"/>
          </a:p>
        </p:txBody>
      </p:sp>
      <p:sp>
        <p:nvSpPr>
          <p:cNvPr id="9" name="Espace réservé du pied de page 8"/>
          <p:cNvSpPr>
            <a:spLocks noGrp="1"/>
          </p:cNvSpPr>
          <p:nvPr>
            <p:ph type="ftr" sz="quarter" idx="11"/>
          </p:nvPr>
        </p:nvSpPr>
        <p:spPr/>
        <p:txBody>
          <a:bodyPr/>
          <a:lstStyle/>
          <a:p>
            <a:r>
              <a:rPr lang="fr-FR" smtClean="0"/>
              <a:t>Maxime RIFFLART ; Axel GAUVRIT ; Clément VACHET</a:t>
            </a:r>
            <a:endParaRPr lang="fr-F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220749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3" name="Espace réservé de la date 12"/>
          <p:cNvSpPr>
            <a:spLocks noGrp="1"/>
          </p:cNvSpPr>
          <p:nvPr>
            <p:ph type="dt" sz="half" idx="10"/>
          </p:nvPr>
        </p:nvSpPr>
        <p:spPr/>
        <p:txBody>
          <a:bodyPr/>
          <a:lstStyle/>
          <a:p>
            <a:r>
              <a:rPr lang="fr-FR" smtClean="0"/>
              <a:t>30/05/2017</a:t>
            </a:r>
            <a:endParaRPr lang="fr-FR" dirty="0"/>
          </a:p>
        </p:txBody>
      </p:sp>
      <p:sp>
        <p:nvSpPr>
          <p:cNvPr id="14" name="Espace réservé du pied de page 13"/>
          <p:cNvSpPr>
            <a:spLocks noGrp="1"/>
          </p:cNvSpPr>
          <p:nvPr>
            <p:ph type="ftr" sz="quarter" idx="11"/>
          </p:nvPr>
        </p:nvSpPr>
        <p:spPr/>
        <p:txBody>
          <a:bodyPr/>
          <a:lstStyle/>
          <a:p>
            <a:r>
              <a:rPr lang="fr-FR" smtClean="0"/>
              <a:t>Maxime RIFFLART ; Axel GAUVRIT ; Clément VACHET</a:t>
            </a:r>
            <a:endParaRPr lang="fr-FR"/>
          </a:p>
        </p:txBody>
      </p:sp>
      <p:sp>
        <p:nvSpPr>
          <p:cNvPr id="15" name="Espace réservé du numéro de diapositive 14"/>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2790802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9" name="Espace réservé de la date 8"/>
          <p:cNvSpPr>
            <a:spLocks noGrp="1"/>
          </p:cNvSpPr>
          <p:nvPr>
            <p:ph type="dt" sz="half" idx="10"/>
          </p:nvPr>
        </p:nvSpPr>
        <p:spPr/>
        <p:txBody>
          <a:bodyPr/>
          <a:lstStyle/>
          <a:p>
            <a:r>
              <a:rPr lang="fr-FR" smtClean="0"/>
              <a:t>30/05/2017</a:t>
            </a:r>
            <a:endParaRPr lang="fr-FR" dirty="0"/>
          </a:p>
        </p:txBody>
      </p:sp>
      <p:sp>
        <p:nvSpPr>
          <p:cNvPr id="10" name="Espace réservé du pied de page 9"/>
          <p:cNvSpPr>
            <a:spLocks noGrp="1"/>
          </p:cNvSpPr>
          <p:nvPr>
            <p:ph type="ftr" sz="quarter" idx="11"/>
          </p:nvPr>
        </p:nvSpPr>
        <p:spPr/>
        <p:txBody>
          <a:bodyPr/>
          <a:lstStyle/>
          <a:p>
            <a:r>
              <a:rPr lang="fr-FR" smtClean="0"/>
              <a:t>Maxime RIFFLART ; Axel GAUVRIT ; Clément VACHET</a:t>
            </a:r>
            <a:endParaRPr lang="fr-FR"/>
          </a:p>
        </p:txBody>
      </p:sp>
      <p:sp>
        <p:nvSpPr>
          <p:cNvPr id="11" name="Espace réservé du numéro de diapositive 10"/>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894472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r>
              <a:rPr lang="fr-FR" smtClean="0"/>
              <a:t>30/05/2017</a:t>
            </a:r>
            <a:endParaRPr lang="fr-FR"/>
          </a:p>
        </p:txBody>
      </p:sp>
      <p:sp>
        <p:nvSpPr>
          <p:cNvPr id="3" name="Espace réservé du pied de page 2"/>
          <p:cNvSpPr>
            <a:spLocks noGrp="1"/>
          </p:cNvSpPr>
          <p:nvPr>
            <p:ph type="ftr" sz="quarter" idx="11"/>
          </p:nvPr>
        </p:nvSpPr>
        <p:spPr/>
        <p:txBody>
          <a:bodyPr/>
          <a:lstStyle/>
          <a:p>
            <a:r>
              <a:rPr lang="fr-FR" smtClean="0"/>
              <a:t>Maxime RIFFLART ; Axel GAUVRIT ; Clément VACHET</a:t>
            </a:r>
            <a:endParaRPr lang="fr-FR"/>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577297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r>
              <a:rPr lang="fr-FR" smtClean="0"/>
              <a:t>30/05/2017</a:t>
            </a:r>
            <a:endParaRPr lang="fr-FR"/>
          </a:p>
        </p:txBody>
      </p:sp>
      <p:sp>
        <p:nvSpPr>
          <p:cNvPr id="6" name="Espace réservé du pied de page 5"/>
          <p:cNvSpPr>
            <a:spLocks noGrp="1"/>
          </p:cNvSpPr>
          <p:nvPr>
            <p:ph type="ftr" sz="quarter" idx="11"/>
          </p:nvPr>
        </p:nvSpPr>
        <p:spPr/>
        <p:txBody>
          <a:bodyPr/>
          <a:lstStyle/>
          <a:p>
            <a:r>
              <a:rPr lang="fr-FR" smtClean="0"/>
              <a:t>Maxime RIFFLART ; Axel GAUVRIT ; Clément VACHET</a:t>
            </a:r>
            <a:endParaRPr lang="fr-FR"/>
          </a:p>
        </p:txBody>
      </p:sp>
      <p:sp>
        <p:nvSpPr>
          <p:cNvPr id="7" name="Espace réservé du numéro de diapositive 6"/>
          <p:cNvSpPr>
            <a:spLocks noGrp="1"/>
          </p:cNvSpPr>
          <p:nvPr>
            <p:ph type="sldNum" sz="quarter" idx="12"/>
          </p:nvPr>
        </p:nvSpPr>
        <p:spPr/>
        <p:txBody>
          <a:bodyPr/>
          <a:lstStyle/>
          <a:p>
            <a:fld id="{EA27A45B-77EB-4839-A102-834B06C26C52}" type="slidenum">
              <a:rPr lang="fr-FR" smtClean="0"/>
              <a:t>‹N°›</a:t>
            </a:fld>
            <a:endParaRPr lang="fr-FR"/>
          </a:p>
        </p:txBody>
      </p:sp>
    </p:spTree>
    <p:extLst>
      <p:ext uri="{BB962C8B-B14F-4D97-AF65-F5344CB8AC3E}">
        <p14:creationId xmlns:p14="http://schemas.microsoft.com/office/powerpoint/2010/main" val="2062475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8" name="Espace réservé de la date 7"/>
          <p:cNvSpPr>
            <a:spLocks noGrp="1"/>
          </p:cNvSpPr>
          <p:nvPr>
            <p:ph type="dt" sz="half" idx="10"/>
          </p:nvPr>
        </p:nvSpPr>
        <p:spPr/>
        <p:txBody>
          <a:bodyPr/>
          <a:lstStyle/>
          <a:p>
            <a:r>
              <a:rPr lang="fr-FR" smtClean="0"/>
              <a:t>30/05/2017</a:t>
            </a:r>
            <a:endParaRPr lang="fr-FR" dirty="0"/>
          </a:p>
        </p:txBody>
      </p:sp>
      <p:sp>
        <p:nvSpPr>
          <p:cNvPr id="9" name="Espace réservé du pied de page 8"/>
          <p:cNvSpPr>
            <a:spLocks noGrp="1"/>
          </p:cNvSpPr>
          <p:nvPr>
            <p:ph type="ftr" sz="quarter" idx="11"/>
          </p:nvPr>
        </p:nvSpPr>
        <p:spPr/>
        <p:txBody>
          <a:bodyPr/>
          <a:lstStyle/>
          <a:p>
            <a:r>
              <a:rPr lang="fr-FR" smtClean="0"/>
              <a:t>Maxime RIFFLART ; Axel GAUVRIT ; Clément VACHET</a:t>
            </a:r>
            <a:endParaRPr lang="fr-FR"/>
          </a:p>
        </p:txBody>
      </p:sp>
      <p:sp>
        <p:nvSpPr>
          <p:cNvPr id="10" name="Espace réservé du numéro de diapositive 9"/>
          <p:cNvSpPr>
            <a:spLocks noGrp="1"/>
          </p:cNvSpPr>
          <p:nvPr>
            <p:ph type="sldNum" sz="quarter" idx="12"/>
          </p:nvPr>
        </p:nvSpPr>
        <p:spPr/>
        <p:txBody>
          <a:bodyPr/>
          <a:lstStyle/>
          <a:p>
            <a:fld id="{EA27A45B-77EB-4839-A102-834B06C26C52}" type="slidenum">
              <a:rPr lang="fr-FR" smtClean="0"/>
              <a:pPr/>
              <a:t>‹N°›</a:t>
            </a:fld>
            <a:r>
              <a:rPr lang="fr-FR"/>
              <a:t>/40</a:t>
            </a:r>
            <a:endParaRPr lang="fr-FR" dirty="0"/>
          </a:p>
        </p:txBody>
      </p:sp>
    </p:spTree>
    <p:extLst>
      <p:ext uri="{BB962C8B-B14F-4D97-AF65-F5344CB8AC3E}">
        <p14:creationId xmlns:p14="http://schemas.microsoft.com/office/powerpoint/2010/main" val="1123778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de la date 3"/>
          <p:cNvSpPr>
            <a:spLocks noGrp="1"/>
          </p:cNvSpPr>
          <p:nvPr>
            <p:ph type="dt" sz="half" idx="2"/>
          </p:nvPr>
        </p:nvSpPr>
        <p:spPr>
          <a:xfrm>
            <a:off x="9565698" y="6343649"/>
            <a:ext cx="1177636" cy="365125"/>
          </a:xfrm>
          <a:prstGeom prst="rect">
            <a:avLst/>
          </a:prstGeom>
        </p:spPr>
        <p:txBody>
          <a:bodyPr vert="horz" lIns="91440" tIns="45720" rIns="91440" bIns="45720" rtlCol="0" anchor="ctr"/>
          <a:lstStyle>
            <a:lvl1pPr algn="l">
              <a:defRPr sz="1400">
                <a:solidFill>
                  <a:schemeClr val="bg2">
                    <a:lumMod val="25000"/>
                  </a:schemeClr>
                </a:solidFill>
              </a:defRPr>
            </a:lvl1pPr>
          </a:lstStyle>
          <a:p>
            <a:r>
              <a:rPr lang="fr-FR" smtClean="0"/>
              <a:t>30/05/2017</a:t>
            </a:r>
            <a:endParaRPr lang="fr-FR" dirty="0"/>
          </a:p>
        </p:txBody>
      </p:sp>
      <p:sp>
        <p:nvSpPr>
          <p:cNvPr id="5" name="Espace réservé du pied de page 4"/>
          <p:cNvSpPr>
            <a:spLocks noGrp="1"/>
          </p:cNvSpPr>
          <p:nvPr>
            <p:ph type="ftr" sz="quarter" idx="3"/>
          </p:nvPr>
        </p:nvSpPr>
        <p:spPr>
          <a:xfrm>
            <a:off x="5118389" y="6343649"/>
            <a:ext cx="4114800" cy="365125"/>
          </a:xfrm>
          <a:prstGeom prst="rect">
            <a:avLst/>
          </a:prstGeom>
        </p:spPr>
        <p:txBody>
          <a:bodyPr vert="horz" lIns="91440" tIns="45720" rIns="91440" bIns="45720" rtlCol="0" anchor="ctr"/>
          <a:lstStyle>
            <a:lvl1pPr algn="ctr">
              <a:defRPr sz="1400">
                <a:solidFill>
                  <a:schemeClr val="bg2">
                    <a:lumMod val="25000"/>
                  </a:schemeClr>
                </a:solidFill>
              </a:defRPr>
            </a:lvl1pPr>
          </a:lstStyle>
          <a:p>
            <a:r>
              <a:rPr lang="fr-FR" smtClean="0"/>
              <a:t>Maxime RIFFLART ; Axel GAUVRIT ; Clément VACHET</a:t>
            </a:r>
            <a:endParaRPr lang="fr-FR"/>
          </a:p>
        </p:txBody>
      </p:sp>
      <p:sp>
        <p:nvSpPr>
          <p:cNvPr id="6" name="Espace réservé du numéro de diapositive 5"/>
          <p:cNvSpPr>
            <a:spLocks noGrp="1"/>
          </p:cNvSpPr>
          <p:nvPr>
            <p:ph type="sldNum" sz="quarter" idx="4"/>
          </p:nvPr>
        </p:nvSpPr>
        <p:spPr>
          <a:xfrm>
            <a:off x="11075843" y="6343649"/>
            <a:ext cx="858982" cy="365125"/>
          </a:xfrm>
          <a:prstGeom prst="rect">
            <a:avLst/>
          </a:prstGeom>
        </p:spPr>
        <p:txBody>
          <a:bodyPr vert="horz" lIns="91440" tIns="45720" rIns="91440" bIns="45720" rtlCol="0" anchor="ctr"/>
          <a:lstStyle>
            <a:lvl1pPr algn="r">
              <a:defRPr sz="1400">
                <a:solidFill>
                  <a:schemeClr val="bg2">
                    <a:lumMod val="25000"/>
                  </a:schemeClr>
                </a:solidFill>
              </a:defRPr>
            </a:lvl1pPr>
          </a:lstStyle>
          <a:p>
            <a:fld id="{EA27A45B-77EB-4839-A102-834B06C26C52}" type="slidenum">
              <a:rPr lang="fr-FR" smtClean="0"/>
              <a:pPr/>
              <a:t>‹N°›</a:t>
            </a:fld>
            <a:r>
              <a:rPr lang="fr-FR" dirty="0" smtClean="0"/>
              <a:t>/26</a:t>
            </a:r>
            <a:endParaRPr lang="fr-FR" dirty="0"/>
          </a:p>
        </p:txBody>
      </p:sp>
      <p:pic>
        <p:nvPicPr>
          <p:cNvPr id="7" name="Image 6"/>
          <p:cNvPicPr>
            <a:picLocks noChangeAspect="1"/>
          </p:cNvPicPr>
          <p:nvPr userDrawn="1"/>
        </p:nvPicPr>
        <p:blipFill>
          <a:blip r:embed="rId1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6794386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jpeg"/><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7.sv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3.jpeg"/><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24.jpeg"/><Relationship Id="rId7"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30.png"/><Relationship Id="rId4" Type="http://schemas.openxmlformats.org/officeDocument/2006/relationships/image" Target="../media/image29.jpe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34.jpg"/><Relationship Id="rId4" Type="http://schemas.openxmlformats.org/officeDocument/2006/relationships/image" Target="../media/image33.jp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png"/><Relationship Id="rId5" Type="http://schemas.microsoft.com/office/2007/relationships/hdphoto" Target="../media/hdphoto1.wdp"/><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6.jpe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4.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jpeg"/><Relationship Id="rId4" Type="http://schemas.openxmlformats.org/officeDocument/2006/relationships/image" Target="../media/image41.jpg"/></Relationships>
</file>

<file path=ppt/slides/_rels/slide2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42.wmf"/><Relationship Id="rId4" Type="http://schemas.openxmlformats.org/officeDocument/2006/relationships/oleObject" Target="../embeddings/oleObject1.bin"/></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1.png"/><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4A2AF"/>
        </a:solidFill>
        <a:effectLst/>
      </p:bgPr>
    </p:bg>
    <p:spTree>
      <p:nvGrpSpPr>
        <p:cNvPr id="1" name=""/>
        <p:cNvGrpSpPr/>
        <p:nvPr/>
      </p:nvGrpSpPr>
      <p:grpSpPr>
        <a:xfrm>
          <a:off x="0" y="0"/>
          <a:ext cx="0" cy="0"/>
          <a:chOff x="0" y="0"/>
          <a:chExt cx="0" cy="0"/>
        </a:xfrm>
      </p:grpSpPr>
      <p:pic>
        <p:nvPicPr>
          <p:cNvPr id="10" name="Imag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2790" y="421865"/>
            <a:ext cx="5833241" cy="5833241"/>
          </a:xfrm>
          <a:prstGeom prst="rect">
            <a:avLst/>
          </a:prstGeom>
        </p:spPr>
      </p:pic>
      <p:sp>
        <p:nvSpPr>
          <p:cNvPr id="6" name="ZoneTexte 5"/>
          <p:cNvSpPr txBox="1"/>
          <p:nvPr/>
        </p:nvSpPr>
        <p:spPr>
          <a:xfrm>
            <a:off x="998480" y="2753711"/>
            <a:ext cx="184731" cy="584775"/>
          </a:xfrm>
          <a:prstGeom prst="rect">
            <a:avLst/>
          </a:prstGeom>
          <a:noFill/>
        </p:spPr>
        <p:txBody>
          <a:bodyPr wrap="none" rtlCol="0">
            <a:spAutoFit/>
          </a:bodyPr>
          <a:lstStyle/>
          <a:p>
            <a:endParaRPr lang="fr-FR" sz="3200" dirty="0">
              <a:solidFill>
                <a:schemeClr val="bg1"/>
              </a:solidFill>
              <a:latin typeface="Century Gothic" panose="020B0502020202020204" pitchFamily="34" charset="0"/>
            </a:endParaRPr>
          </a:p>
        </p:txBody>
      </p:sp>
      <p:sp>
        <p:nvSpPr>
          <p:cNvPr id="9" name="ZoneTexte 8"/>
          <p:cNvSpPr txBox="1"/>
          <p:nvPr/>
        </p:nvSpPr>
        <p:spPr>
          <a:xfrm>
            <a:off x="112054" y="486245"/>
            <a:ext cx="6564618" cy="2123658"/>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fr-FR" sz="6600" b="1" dirty="0">
                <a:solidFill>
                  <a:schemeClr val="bg1"/>
                </a:solidFill>
                <a:latin typeface="Century Gothic" panose="020B0502020202020204" pitchFamily="34" charset="0"/>
              </a:rPr>
              <a:t>Présentation de la plateforme </a:t>
            </a:r>
            <a:endParaRPr lang="fr-FR" sz="4400" b="1" dirty="0">
              <a:solidFill>
                <a:schemeClr val="bg1"/>
              </a:solidFill>
              <a:latin typeface="Century Gothic" panose="020B0502020202020204" pitchFamily="34" charset="0"/>
            </a:endParaRPr>
          </a:p>
        </p:txBody>
      </p:sp>
      <p:sp>
        <p:nvSpPr>
          <p:cNvPr id="3" name="ZoneTexte 2"/>
          <p:cNvSpPr txBox="1"/>
          <p:nvPr/>
        </p:nvSpPr>
        <p:spPr>
          <a:xfrm>
            <a:off x="475936" y="2963918"/>
            <a:ext cx="5836854" cy="1200329"/>
          </a:xfrm>
          <a:prstGeom prst="rect">
            <a:avLst/>
          </a:prstGeom>
          <a:noFill/>
        </p:spPr>
        <p:txBody>
          <a:bodyPr wrap="none" rtlCol="0">
            <a:spAutoFit/>
          </a:bodyPr>
          <a:lstStyle/>
          <a:p>
            <a:r>
              <a:rPr lang="fr-FR" sz="7200" b="1" dirty="0" err="1">
                <a:solidFill>
                  <a:schemeClr val="bg1"/>
                </a:solidFill>
                <a:latin typeface="Century Gothic" panose="020B0502020202020204" pitchFamily="34" charset="0"/>
              </a:rPr>
              <a:t>Suspen’Dons</a:t>
            </a:r>
            <a:endParaRPr lang="fr-FR" sz="6600" b="1" dirty="0">
              <a:solidFill>
                <a:schemeClr val="bg1"/>
              </a:solidFill>
              <a:latin typeface="Century Gothic" panose="020B0502020202020204" pitchFamily="34" charset="0"/>
            </a:endParaRPr>
          </a:p>
        </p:txBody>
      </p:sp>
      <p:pic>
        <p:nvPicPr>
          <p:cNvPr id="7" name="Image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1521851280"/>
      </p:ext>
    </p:extLst>
  </p:cSld>
  <p:clrMapOvr>
    <a:masterClrMapping/>
  </p:clrMapOvr>
  <p:transition spd="slow">
    <p:cove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La solution</a:t>
            </a:r>
          </a:p>
        </p:txBody>
      </p:sp>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pic>
        <p:nvPicPr>
          <p:cNvPr id="7" name="Image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873854" y="1545917"/>
            <a:ext cx="2654842" cy="1414825"/>
          </a:xfrm>
          <a:prstGeom prst="rect">
            <a:avLst/>
          </a:prstGeom>
        </p:spPr>
      </p:pic>
      <p:pic>
        <p:nvPicPr>
          <p:cNvPr id="8" name="Image 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6609030" y="1382473"/>
            <a:ext cx="1053600" cy="1591200"/>
          </a:xfrm>
          <a:prstGeom prst="rect">
            <a:avLst/>
          </a:prstGeom>
        </p:spPr>
      </p:pic>
      <p:pic>
        <p:nvPicPr>
          <p:cNvPr id="9" name="Imag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7802" y="3684768"/>
            <a:ext cx="1574480" cy="1574480"/>
          </a:xfrm>
          <a:prstGeom prst="rect">
            <a:avLst/>
          </a:prstGeom>
        </p:spPr>
      </p:pic>
      <p:sp>
        <p:nvSpPr>
          <p:cNvPr id="10" name="Rectangle 9"/>
          <p:cNvSpPr/>
          <p:nvPr/>
        </p:nvSpPr>
        <p:spPr>
          <a:xfrm>
            <a:off x="258009" y="3025804"/>
            <a:ext cx="3879908" cy="369332"/>
          </a:xfrm>
          <a:prstGeom prst="rect">
            <a:avLst/>
          </a:prstGeom>
        </p:spPr>
        <p:txBody>
          <a:bodyPr wrap="none">
            <a:spAutoFit/>
          </a:bodyPr>
          <a:lstStyle/>
          <a:p>
            <a:r>
              <a:rPr lang="fr-FR" b="1" dirty="0"/>
              <a:t>Un site web &amp; une application Android</a:t>
            </a:r>
          </a:p>
        </p:txBody>
      </p:sp>
      <p:sp>
        <p:nvSpPr>
          <p:cNvPr id="11" name="Rectangle 10"/>
          <p:cNvSpPr/>
          <p:nvPr/>
        </p:nvSpPr>
        <p:spPr>
          <a:xfrm>
            <a:off x="3118226" y="5259248"/>
            <a:ext cx="3392467" cy="369332"/>
          </a:xfrm>
          <a:prstGeom prst="rect">
            <a:avLst/>
          </a:prstGeom>
        </p:spPr>
        <p:txBody>
          <a:bodyPr wrap="none">
            <a:spAutoFit/>
          </a:bodyPr>
          <a:lstStyle/>
          <a:p>
            <a:pPr algn="ctr"/>
            <a:r>
              <a:rPr lang="fr-FR" b="1" dirty="0"/>
              <a:t>Possibilité de financement gratuit</a:t>
            </a:r>
          </a:p>
        </p:txBody>
      </p:sp>
      <p:sp>
        <p:nvSpPr>
          <p:cNvPr id="12" name="Rectangle 11"/>
          <p:cNvSpPr/>
          <p:nvPr/>
        </p:nvSpPr>
        <p:spPr>
          <a:xfrm>
            <a:off x="5717874" y="3038437"/>
            <a:ext cx="2808526" cy="369332"/>
          </a:xfrm>
          <a:prstGeom prst="rect">
            <a:avLst/>
          </a:prstGeom>
        </p:spPr>
        <p:txBody>
          <a:bodyPr wrap="none">
            <a:spAutoFit/>
          </a:bodyPr>
          <a:lstStyle/>
          <a:p>
            <a:r>
              <a:rPr lang="fr-FR" b="1" dirty="0"/>
              <a:t>Différents types de services</a:t>
            </a:r>
          </a:p>
        </p:txBody>
      </p:sp>
      <p:sp>
        <p:nvSpPr>
          <p:cNvPr id="13" name="ZoneTexte 12"/>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15" name="Espace réservé de la date 14"/>
          <p:cNvSpPr>
            <a:spLocks noGrp="1"/>
          </p:cNvSpPr>
          <p:nvPr>
            <p:ph type="dt" sz="half" idx="10"/>
          </p:nvPr>
        </p:nvSpPr>
        <p:spPr/>
        <p:txBody>
          <a:bodyPr/>
          <a:lstStyle/>
          <a:p>
            <a:r>
              <a:rPr lang="fr-FR" smtClean="0"/>
              <a:t>30/05/2017</a:t>
            </a:r>
            <a:endParaRPr lang="fr-FR" dirty="0"/>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pPr/>
              <a:t>10</a:t>
            </a:fld>
            <a:r>
              <a:rPr lang="fr-FR" smtClean="0"/>
              <a:t>/26</a:t>
            </a:r>
            <a:endParaRPr lang="fr-FR" dirty="0"/>
          </a:p>
        </p:txBody>
      </p:sp>
    </p:spTree>
    <p:extLst>
      <p:ext uri="{BB962C8B-B14F-4D97-AF65-F5344CB8AC3E}">
        <p14:creationId xmlns:p14="http://schemas.microsoft.com/office/powerpoint/2010/main" val="955893863"/>
      </p:ext>
    </p:extLst>
  </p:cSld>
  <p:clrMapOvr>
    <a:masterClrMapping/>
  </p:clrMapOvr>
  <p:transition spd="med">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https://static.pexels.com/photos/164474/pexels-photo-164474.jpeg"/>
          <p:cNvPicPr>
            <a:picLocks noChangeAspect="1" noChangeArrowheads="1"/>
          </p:cNvPicPr>
          <p:nvPr/>
        </p:nvPicPr>
        <p:blipFill rotWithShape="1">
          <a:blip r:embed="rId2">
            <a:extLst>
              <a:ext uri="{28A0092B-C50C-407E-A947-70E740481C1C}">
                <a14:useLocalDpi xmlns:a14="http://schemas.microsoft.com/office/drawing/2010/main" val="0"/>
              </a:ext>
            </a:extLst>
          </a:blip>
          <a:srcRect t="6797" b="7341"/>
          <a:stretch/>
        </p:blipFill>
        <p:spPr bwMode="auto">
          <a:xfrm>
            <a:off x="0" y="0"/>
            <a:ext cx="12192000" cy="6978867"/>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 9"/>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0"/>
            <a:ext cx="12192000" cy="6978867"/>
          </a:xfrm>
          <a:prstGeom prst="rect">
            <a:avLst/>
          </a:prstGeom>
        </p:spPr>
      </p:pic>
      <p:sp>
        <p:nvSpPr>
          <p:cNvPr id="11" name="ZoneTexte 10"/>
          <p:cNvSpPr txBox="1"/>
          <p:nvPr/>
        </p:nvSpPr>
        <p:spPr>
          <a:xfrm>
            <a:off x="2597286" y="2889268"/>
            <a:ext cx="6997428"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Business model</a:t>
            </a:r>
          </a:p>
        </p:txBody>
      </p:sp>
      <p:pic>
        <p:nvPicPr>
          <p:cNvPr id="5" name="Imag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2068354793"/>
      </p:ext>
    </p:extLst>
  </p:cSld>
  <p:clrMapOvr>
    <a:masterClrMapping/>
  </p:clrMapOvr>
  <p:transition spd="med">
    <p:pull/>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pic>
        <p:nvPicPr>
          <p:cNvPr id="1026" name="Picture 2" descr="Résultat de recherche d'images pour &quot;utilisateur&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078" y="2038421"/>
            <a:ext cx="2286002" cy="2286002"/>
          </a:xfrm>
          <a:prstGeom prst="rect">
            <a:avLst/>
          </a:prstGeom>
          <a:noFill/>
          <a:extLst>
            <a:ext uri="{909E8E84-426E-40DD-AFC4-6F175D3DCCD1}">
              <a14:hiddenFill xmlns:a14="http://schemas.microsoft.com/office/drawing/2010/main">
                <a:solidFill>
                  <a:srgbClr val="FFFFFF"/>
                </a:solidFill>
              </a14:hiddenFill>
            </a:ext>
          </a:extLst>
        </p:spPr>
      </p:pic>
      <p:sp>
        <p:nvSpPr>
          <p:cNvPr id="7" name="ZoneTexte 6"/>
          <p:cNvSpPr txBox="1"/>
          <p:nvPr/>
        </p:nvSpPr>
        <p:spPr>
          <a:xfrm>
            <a:off x="985995" y="1482172"/>
            <a:ext cx="1644168" cy="461665"/>
          </a:xfrm>
          <a:prstGeom prst="rect">
            <a:avLst/>
          </a:prstGeom>
          <a:noFill/>
        </p:spPr>
        <p:txBody>
          <a:bodyPr wrap="none" rtlCol="0">
            <a:spAutoFit/>
          </a:bodyPr>
          <a:lstStyle/>
          <a:p>
            <a:r>
              <a:rPr lang="fr-FR" sz="2400" b="1" dirty="0"/>
              <a:t>Utilisateurs</a:t>
            </a:r>
            <a:endParaRPr lang="fr-FR" b="1" dirty="0"/>
          </a:p>
        </p:txBody>
      </p:sp>
      <p:cxnSp>
        <p:nvCxnSpPr>
          <p:cNvPr id="9" name="Connecteur droit avec flèche 8"/>
          <p:cNvCxnSpPr>
            <a:cxnSpLocks/>
            <a:stCxn id="1026" idx="3"/>
            <a:endCxn id="14" idx="1"/>
          </p:cNvCxnSpPr>
          <p:nvPr/>
        </p:nvCxnSpPr>
        <p:spPr>
          <a:xfrm flipV="1">
            <a:off x="2951080" y="2318315"/>
            <a:ext cx="1058920" cy="8631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Connecteur droit avec flèche 14"/>
          <p:cNvCxnSpPr>
            <a:cxnSpLocks/>
            <a:endCxn id="17" idx="1"/>
          </p:cNvCxnSpPr>
          <p:nvPr/>
        </p:nvCxnSpPr>
        <p:spPr>
          <a:xfrm>
            <a:off x="2951080" y="3181422"/>
            <a:ext cx="1058920" cy="9264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ZoneTexte 13"/>
          <p:cNvSpPr txBox="1"/>
          <p:nvPr/>
        </p:nvSpPr>
        <p:spPr>
          <a:xfrm>
            <a:off x="4010000" y="1964372"/>
            <a:ext cx="2454164" cy="707886"/>
          </a:xfrm>
          <a:prstGeom prst="rect">
            <a:avLst/>
          </a:prstGeom>
          <a:noFill/>
        </p:spPr>
        <p:txBody>
          <a:bodyPr wrap="square" rtlCol="0">
            <a:spAutoFit/>
          </a:bodyPr>
          <a:lstStyle/>
          <a:p>
            <a:r>
              <a:rPr lang="fr-FR" sz="2000" dirty="0"/>
              <a:t>Financer via des dons (micro paiements)</a:t>
            </a:r>
          </a:p>
        </p:txBody>
      </p:sp>
      <p:sp>
        <p:nvSpPr>
          <p:cNvPr id="17" name="ZoneTexte 16"/>
          <p:cNvSpPr txBox="1"/>
          <p:nvPr/>
        </p:nvSpPr>
        <p:spPr>
          <a:xfrm>
            <a:off x="4010000" y="3600037"/>
            <a:ext cx="2583555" cy="1015663"/>
          </a:xfrm>
          <a:prstGeom prst="rect">
            <a:avLst/>
          </a:prstGeom>
          <a:noFill/>
        </p:spPr>
        <p:txBody>
          <a:bodyPr wrap="square" rtlCol="0">
            <a:spAutoFit/>
          </a:bodyPr>
          <a:lstStyle/>
          <a:p>
            <a:pPr algn="ctr"/>
            <a:r>
              <a:rPr lang="fr-FR" sz="2000" dirty="0"/>
              <a:t>Financer en regardant une publicité partenaire</a:t>
            </a:r>
          </a:p>
        </p:txBody>
      </p:sp>
      <p:cxnSp>
        <p:nvCxnSpPr>
          <p:cNvPr id="20" name="Connecteur droit avec flèche 19"/>
          <p:cNvCxnSpPr>
            <a:cxnSpLocks/>
            <a:stCxn id="14" idx="3"/>
            <a:endCxn id="22" idx="1"/>
          </p:cNvCxnSpPr>
          <p:nvPr/>
        </p:nvCxnSpPr>
        <p:spPr>
          <a:xfrm>
            <a:off x="6464164" y="2318315"/>
            <a:ext cx="1058919" cy="162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22" name="Graphique 8"/>
          <p:cNvPicPr>
            <a:picLocks noChangeAspect="1"/>
          </p:cNvPicPr>
          <p:nvPr/>
        </p:nvPicPr>
        <p:blipFill>
          <a:blip r:embed="rId4" cstate="hq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7523083" y="1829543"/>
            <a:ext cx="980789" cy="980789"/>
          </a:xfrm>
          <a:prstGeom prst="rect">
            <a:avLst/>
          </a:prstGeom>
        </p:spPr>
      </p:pic>
      <p:sp>
        <p:nvSpPr>
          <p:cNvPr id="23" name="Rectangle 22"/>
          <p:cNvSpPr/>
          <p:nvPr/>
        </p:nvSpPr>
        <p:spPr>
          <a:xfrm>
            <a:off x="6881981" y="2808710"/>
            <a:ext cx="2262992" cy="400110"/>
          </a:xfrm>
          <a:prstGeom prst="rect">
            <a:avLst/>
          </a:prstGeom>
        </p:spPr>
        <p:txBody>
          <a:bodyPr wrap="none">
            <a:spAutoFit/>
          </a:bodyPr>
          <a:lstStyle/>
          <a:p>
            <a:pPr algn="ctr"/>
            <a:r>
              <a:rPr lang="fr-FR" sz="2000" dirty="0"/>
              <a:t>Association loi 1901</a:t>
            </a:r>
          </a:p>
        </p:txBody>
      </p:sp>
      <p:cxnSp>
        <p:nvCxnSpPr>
          <p:cNvPr id="24" name="Connecteur droit avec flèche 23"/>
          <p:cNvCxnSpPr>
            <a:cxnSpLocks/>
            <a:stCxn id="17" idx="3"/>
            <a:endCxn id="25" idx="1"/>
          </p:cNvCxnSpPr>
          <p:nvPr/>
        </p:nvCxnSpPr>
        <p:spPr>
          <a:xfrm>
            <a:off x="6593555" y="4107869"/>
            <a:ext cx="92952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25" name="Image 2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3083" y="3569347"/>
            <a:ext cx="1077045" cy="1077045"/>
          </a:xfrm>
          <a:prstGeom prst="rect">
            <a:avLst/>
          </a:prstGeom>
        </p:spPr>
      </p:pic>
      <p:sp>
        <p:nvSpPr>
          <p:cNvPr id="8" name="Titre 7"/>
          <p:cNvSpPr>
            <a:spLocks noGrp="1"/>
          </p:cNvSpPr>
          <p:nvPr>
            <p:ph type="title"/>
          </p:nvPr>
        </p:nvSpPr>
        <p:spPr/>
        <p:txBody>
          <a:bodyPr/>
          <a:lstStyle/>
          <a:p>
            <a:r>
              <a:rPr lang="fr-FR" dirty="0"/>
              <a:t>Business model</a:t>
            </a:r>
          </a:p>
        </p:txBody>
      </p:sp>
      <p:sp>
        <p:nvSpPr>
          <p:cNvPr id="33" name="ZoneTexte 32"/>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13" name="Espace réservé de la date 12"/>
          <p:cNvSpPr>
            <a:spLocks noGrp="1"/>
          </p:cNvSpPr>
          <p:nvPr>
            <p:ph type="dt" sz="half" idx="10"/>
          </p:nvPr>
        </p:nvSpPr>
        <p:spPr/>
        <p:txBody>
          <a:bodyPr/>
          <a:lstStyle/>
          <a:p>
            <a:r>
              <a:rPr lang="fr-FR" smtClean="0"/>
              <a:t>30/05/2017</a:t>
            </a:r>
            <a:endParaRPr lang="fr-FR" dirty="0"/>
          </a:p>
        </p:txBody>
      </p:sp>
      <p:sp>
        <p:nvSpPr>
          <p:cNvPr id="27" name="Espace réservé du numéro de diapositive 26"/>
          <p:cNvSpPr>
            <a:spLocks noGrp="1"/>
          </p:cNvSpPr>
          <p:nvPr>
            <p:ph type="sldNum" sz="quarter" idx="12"/>
          </p:nvPr>
        </p:nvSpPr>
        <p:spPr/>
        <p:txBody>
          <a:bodyPr/>
          <a:lstStyle/>
          <a:p>
            <a:fld id="{EA27A45B-77EB-4839-A102-834B06C26C52}" type="slidenum">
              <a:rPr lang="fr-FR" smtClean="0"/>
              <a:pPr/>
              <a:t>12</a:t>
            </a:fld>
            <a:r>
              <a:rPr lang="fr-FR" smtClean="0"/>
              <a:t>/26</a:t>
            </a:r>
            <a:endParaRPr lang="fr-FR" dirty="0"/>
          </a:p>
        </p:txBody>
      </p:sp>
    </p:spTree>
    <p:extLst>
      <p:ext uri="{BB962C8B-B14F-4D97-AF65-F5344CB8AC3E}">
        <p14:creationId xmlns:p14="http://schemas.microsoft.com/office/powerpoint/2010/main" val="4170339103"/>
      </p:ext>
    </p:extLst>
  </p:cSld>
  <p:clrMapOvr>
    <a:masterClrMapping/>
  </p:clrMapOvr>
  <p:transition spd="med">
    <p:pull/>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sp>
        <p:nvSpPr>
          <p:cNvPr id="26" name="ZoneTexte 25"/>
          <p:cNvSpPr txBox="1"/>
          <p:nvPr/>
        </p:nvSpPr>
        <p:spPr>
          <a:xfrm>
            <a:off x="4016942" y="2792519"/>
            <a:ext cx="2393012" cy="707886"/>
          </a:xfrm>
          <a:prstGeom prst="rect">
            <a:avLst/>
          </a:prstGeom>
          <a:noFill/>
        </p:spPr>
        <p:txBody>
          <a:bodyPr wrap="square" rtlCol="0">
            <a:spAutoFit/>
          </a:bodyPr>
          <a:lstStyle/>
          <a:p>
            <a:r>
              <a:rPr lang="fr-FR" sz="2000" dirty="0"/>
              <a:t>Financement à </a:t>
            </a:r>
            <a:r>
              <a:rPr lang="fr-FR" sz="2000" b="1" dirty="0"/>
              <a:t>0,08</a:t>
            </a:r>
            <a:r>
              <a:rPr lang="fr-FR" sz="2000" dirty="0"/>
              <a:t> euro par vue</a:t>
            </a:r>
          </a:p>
        </p:txBody>
      </p:sp>
      <p:pic>
        <p:nvPicPr>
          <p:cNvPr id="1028" name="Picture 4" descr="Résultat de recherche d'images pour &quot;suitcase flat&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892" y="2122068"/>
            <a:ext cx="2008255" cy="2008255"/>
          </a:xfrm>
          <a:prstGeom prst="rect">
            <a:avLst/>
          </a:prstGeom>
          <a:noFill/>
          <a:extLst>
            <a:ext uri="{909E8E84-426E-40DD-AFC4-6F175D3DCCD1}">
              <a14:hiddenFill xmlns:a14="http://schemas.microsoft.com/office/drawing/2010/main">
                <a:solidFill>
                  <a:srgbClr val="FFFFFF"/>
                </a:solidFill>
              </a14:hiddenFill>
            </a:ext>
          </a:extLst>
        </p:spPr>
      </p:pic>
      <p:sp>
        <p:nvSpPr>
          <p:cNvPr id="31" name="ZoneTexte 30"/>
          <p:cNvSpPr txBox="1"/>
          <p:nvPr/>
        </p:nvSpPr>
        <p:spPr>
          <a:xfrm>
            <a:off x="1006111" y="1833650"/>
            <a:ext cx="1617815" cy="461665"/>
          </a:xfrm>
          <a:prstGeom prst="rect">
            <a:avLst/>
          </a:prstGeom>
          <a:noFill/>
        </p:spPr>
        <p:txBody>
          <a:bodyPr wrap="none" rtlCol="0">
            <a:spAutoFit/>
          </a:bodyPr>
          <a:lstStyle/>
          <a:p>
            <a:r>
              <a:rPr lang="fr-FR" sz="2400" b="1" dirty="0"/>
              <a:t>Entreprises</a:t>
            </a:r>
          </a:p>
        </p:txBody>
      </p:sp>
      <p:cxnSp>
        <p:nvCxnSpPr>
          <p:cNvPr id="30" name="Connecteur droit avec flèche 29"/>
          <p:cNvCxnSpPr>
            <a:stCxn id="1028" idx="3"/>
            <a:endCxn id="26" idx="1"/>
          </p:cNvCxnSpPr>
          <p:nvPr/>
        </p:nvCxnSpPr>
        <p:spPr>
          <a:xfrm flipV="1">
            <a:off x="2819147" y="3115685"/>
            <a:ext cx="1197795" cy="105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36" name="Picture 8" descr="Résultat de recherche d'images pour &quot;money flat&quot;"/>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7440711" y="2535975"/>
            <a:ext cx="1159418" cy="1159418"/>
          </a:xfrm>
          <a:prstGeom prst="rect">
            <a:avLst/>
          </a:prstGeom>
          <a:noFill/>
          <a:extLst>
            <a:ext uri="{909E8E84-426E-40DD-AFC4-6F175D3DCCD1}">
              <a14:hiddenFill xmlns:a14="http://schemas.microsoft.com/office/drawing/2010/main">
                <a:solidFill>
                  <a:srgbClr val="FFFFFF"/>
                </a:solidFill>
              </a14:hiddenFill>
            </a:ext>
          </a:extLst>
        </p:spPr>
      </p:pic>
      <p:cxnSp>
        <p:nvCxnSpPr>
          <p:cNvPr id="1038" name="Connecteur droit avec flèche 1037"/>
          <p:cNvCxnSpPr>
            <a:stCxn id="26" idx="3"/>
            <a:endCxn id="1036" idx="1"/>
          </p:cNvCxnSpPr>
          <p:nvPr/>
        </p:nvCxnSpPr>
        <p:spPr>
          <a:xfrm flipV="1">
            <a:off x="6409954" y="3115684"/>
            <a:ext cx="103075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ZoneTexte 2"/>
          <p:cNvSpPr txBox="1"/>
          <p:nvPr/>
        </p:nvSpPr>
        <p:spPr>
          <a:xfrm>
            <a:off x="4016202" y="3837010"/>
            <a:ext cx="2202461" cy="1015663"/>
          </a:xfrm>
          <a:prstGeom prst="rect">
            <a:avLst/>
          </a:prstGeom>
          <a:noFill/>
        </p:spPr>
        <p:txBody>
          <a:bodyPr wrap="square" rtlCol="0">
            <a:spAutoFit/>
          </a:bodyPr>
          <a:lstStyle/>
          <a:p>
            <a:pPr algn="ctr"/>
            <a:r>
              <a:rPr lang="fr-FR" sz="2000" dirty="0"/>
              <a:t>À raison de </a:t>
            </a:r>
            <a:r>
              <a:rPr lang="fr-FR" sz="2000" b="1" dirty="0"/>
              <a:t>500</a:t>
            </a:r>
            <a:r>
              <a:rPr lang="fr-FR" sz="2000" dirty="0"/>
              <a:t> </a:t>
            </a:r>
            <a:r>
              <a:rPr lang="fr-FR" sz="2000" dirty="0" smtClean="0"/>
              <a:t>vues </a:t>
            </a:r>
            <a:r>
              <a:rPr lang="fr-FR" sz="2000" dirty="0"/>
              <a:t>par jour</a:t>
            </a:r>
          </a:p>
          <a:p>
            <a:pPr algn="ctr"/>
            <a:r>
              <a:rPr lang="fr-FR" sz="2000" dirty="0"/>
              <a:t>( = 182 500 / an)</a:t>
            </a:r>
          </a:p>
        </p:txBody>
      </p:sp>
      <p:cxnSp>
        <p:nvCxnSpPr>
          <p:cNvPr id="6" name="Connecteur droit avec flèche 5"/>
          <p:cNvCxnSpPr>
            <a:stCxn id="1028" idx="3"/>
          </p:cNvCxnSpPr>
          <p:nvPr/>
        </p:nvCxnSpPr>
        <p:spPr>
          <a:xfrm>
            <a:off x="2819147" y="3126196"/>
            <a:ext cx="1218685" cy="11785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necteur droit avec flèche 9"/>
          <p:cNvCxnSpPr>
            <a:cxnSpLocks/>
            <a:stCxn id="3" idx="3"/>
            <a:endCxn id="11" idx="1"/>
          </p:cNvCxnSpPr>
          <p:nvPr/>
        </p:nvCxnSpPr>
        <p:spPr>
          <a:xfrm flipV="1">
            <a:off x="6218663" y="4294655"/>
            <a:ext cx="983263" cy="40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ZoneTexte 10"/>
          <p:cNvSpPr txBox="1"/>
          <p:nvPr/>
        </p:nvSpPr>
        <p:spPr>
          <a:xfrm>
            <a:off x="7123379" y="3971489"/>
            <a:ext cx="1794081" cy="707886"/>
          </a:xfrm>
          <a:prstGeom prst="rect">
            <a:avLst/>
          </a:prstGeom>
          <a:noFill/>
        </p:spPr>
        <p:txBody>
          <a:bodyPr wrap="none" rtlCol="0">
            <a:spAutoFit/>
          </a:bodyPr>
          <a:lstStyle/>
          <a:p>
            <a:pPr algn="ctr"/>
            <a:r>
              <a:rPr lang="fr-FR" sz="2000" b="1" dirty="0"/>
              <a:t>= 14 560 €</a:t>
            </a:r>
          </a:p>
          <a:p>
            <a:pPr algn="ctr"/>
            <a:r>
              <a:rPr lang="fr-FR" sz="2000" dirty="0"/>
              <a:t>(182 500 x 365)</a:t>
            </a:r>
          </a:p>
        </p:txBody>
      </p:sp>
      <p:sp>
        <p:nvSpPr>
          <p:cNvPr id="8" name="Titre 7"/>
          <p:cNvSpPr>
            <a:spLocks noGrp="1"/>
          </p:cNvSpPr>
          <p:nvPr>
            <p:ph type="title"/>
          </p:nvPr>
        </p:nvSpPr>
        <p:spPr/>
        <p:txBody>
          <a:bodyPr/>
          <a:lstStyle/>
          <a:p>
            <a:r>
              <a:rPr lang="fr-FR" dirty="0"/>
              <a:t>Business model</a:t>
            </a:r>
          </a:p>
        </p:txBody>
      </p:sp>
      <p:sp>
        <p:nvSpPr>
          <p:cNvPr id="33" name="ZoneTexte 32"/>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13" name="Espace réservé de la date 12"/>
          <p:cNvSpPr>
            <a:spLocks noGrp="1"/>
          </p:cNvSpPr>
          <p:nvPr>
            <p:ph type="dt" sz="half" idx="10"/>
          </p:nvPr>
        </p:nvSpPr>
        <p:spPr/>
        <p:txBody>
          <a:bodyPr/>
          <a:lstStyle/>
          <a:p>
            <a:r>
              <a:rPr lang="fr-FR" smtClean="0"/>
              <a:t>30/05/2017</a:t>
            </a:r>
            <a:endParaRPr lang="fr-FR" dirty="0"/>
          </a:p>
        </p:txBody>
      </p:sp>
      <p:sp>
        <p:nvSpPr>
          <p:cNvPr id="16" name="Espace réservé du numéro de diapositive 15"/>
          <p:cNvSpPr>
            <a:spLocks noGrp="1"/>
          </p:cNvSpPr>
          <p:nvPr>
            <p:ph type="sldNum" sz="quarter" idx="12"/>
          </p:nvPr>
        </p:nvSpPr>
        <p:spPr/>
        <p:txBody>
          <a:bodyPr/>
          <a:lstStyle/>
          <a:p>
            <a:fld id="{EA27A45B-77EB-4839-A102-834B06C26C52}" type="slidenum">
              <a:rPr lang="fr-FR" smtClean="0"/>
              <a:pPr/>
              <a:t>13</a:t>
            </a:fld>
            <a:r>
              <a:rPr lang="fr-FR" smtClean="0"/>
              <a:t>/26</a:t>
            </a:r>
            <a:endParaRPr lang="fr-FR" dirty="0"/>
          </a:p>
        </p:txBody>
      </p:sp>
    </p:spTree>
    <p:extLst>
      <p:ext uri="{BB962C8B-B14F-4D97-AF65-F5344CB8AC3E}">
        <p14:creationId xmlns:p14="http://schemas.microsoft.com/office/powerpoint/2010/main" val="1662172213"/>
      </p:ext>
    </p:extLst>
  </p:cSld>
  <p:clrMapOvr>
    <a:masterClrMapping/>
  </p:clrMapOvr>
  <p:transition spd="med">
    <p:pull/>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56744" y="1351265"/>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Majorité de 18 à 30 ans.</a:t>
            </a:r>
          </a:p>
          <a:p>
            <a:pPr marL="285750" indent="-285750">
              <a:buFont typeface="Arial" panose="020B0604020202020204" pitchFamily="34" charset="0"/>
              <a:buChar char="•"/>
            </a:pPr>
            <a:r>
              <a:rPr lang="fr-FR" dirty="0">
                <a:solidFill>
                  <a:schemeClr val="tx1"/>
                </a:solidFill>
              </a:rPr>
              <a:t>Quelques 30 – 45 ans.</a:t>
            </a:r>
          </a:p>
        </p:txBody>
      </p:sp>
      <p:sp>
        <p:nvSpPr>
          <p:cNvPr id="6" name="Rectangle 5"/>
          <p:cNvSpPr/>
          <p:nvPr/>
        </p:nvSpPr>
        <p:spPr>
          <a:xfrm>
            <a:off x="756744" y="1351265"/>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Age</a:t>
            </a:r>
          </a:p>
        </p:txBody>
      </p:sp>
      <p:sp>
        <p:nvSpPr>
          <p:cNvPr id="7" name="Rectangle 6"/>
          <p:cNvSpPr/>
          <p:nvPr/>
        </p:nvSpPr>
        <p:spPr>
          <a:xfrm>
            <a:off x="5055475" y="1357263"/>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dirty="0">
              <a:solidFill>
                <a:schemeClr val="tx1"/>
              </a:solidFill>
            </a:endParaRPr>
          </a:p>
          <a:p>
            <a:endParaRPr lang="fr-FR" dirty="0">
              <a:solidFill>
                <a:schemeClr val="tx1"/>
              </a:solidFill>
            </a:endParaRPr>
          </a:p>
          <a:p>
            <a:endParaRPr lang="fr-FR" dirty="0">
              <a:solidFill>
                <a:schemeClr val="tx1"/>
              </a:solidFill>
            </a:endParaRPr>
          </a:p>
          <a:p>
            <a:pPr marL="285750" indent="-285750">
              <a:buFont typeface="Arial" panose="020B0604020202020204" pitchFamily="34" charset="0"/>
              <a:buChar char="•"/>
            </a:pPr>
            <a:r>
              <a:rPr lang="fr-FR" dirty="0">
                <a:solidFill>
                  <a:schemeClr val="tx1"/>
                </a:solidFill>
              </a:rPr>
              <a:t>Revenus limités voir faibles.</a:t>
            </a:r>
          </a:p>
          <a:p>
            <a:pPr marL="285750" indent="-285750">
              <a:buFont typeface="Arial" panose="020B0604020202020204" pitchFamily="34" charset="0"/>
              <a:buChar char="•"/>
            </a:pPr>
            <a:r>
              <a:rPr lang="fr-FR" dirty="0">
                <a:solidFill>
                  <a:schemeClr val="tx1"/>
                </a:solidFill>
              </a:rPr>
              <a:t>Des sans-emplois souhaitent donner mais ne peuvent pas.</a:t>
            </a:r>
          </a:p>
          <a:p>
            <a:pPr marL="285750" indent="-285750">
              <a:buFont typeface="Arial" panose="020B0604020202020204" pitchFamily="34" charset="0"/>
              <a:buChar char="•"/>
            </a:pPr>
            <a:r>
              <a:rPr lang="fr-FR" dirty="0">
                <a:solidFill>
                  <a:schemeClr val="tx1"/>
                </a:solidFill>
              </a:rPr>
              <a:t>Retraités plus aptes à donner.</a:t>
            </a:r>
          </a:p>
          <a:p>
            <a:pPr algn="ctr"/>
            <a:endParaRPr lang="fr-FR" dirty="0"/>
          </a:p>
        </p:txBody>
      </p:sp>
      <p:sp>
        <p:nvSpPr>
          <p:cNvPr id="8" name="Rectangle 7"/>
          <p:cNvSpPr/>
          <p:nvPr/>
        </p:nvSpPr>
        <p:spPr>
          <a:xfrm>
            <a:off x="5055475" y="1357263"/>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Revenus annuels</a:t>
            </a:r>
          </a:p>
        </p:txBody>
      </p:sp>
      <p:sp>
        <p:nvSpPr>
          <p:cNvPr id="9" name="Rectangle 8"/>
          <p:cNvSpPr/>
          <p:nvPr/>
        </p:nvSpPr>
        <p:spPr>
          <a:xfrm>
            <a:off x="756744" y="3668649"/>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24,3 M de mobinautes / jour.</a:t>
            </a:r>
          </a:p>
          <a:p>
            <a:pPr marL="285750" indent="-285750">
              <a:buFont typeface="Arial" panose="020B0604020202020204" pitchFamily="34" charset="0"/>
              <a:buChar char="•"/>
            </a:pPr>
            <a:r>
              <a:rPr lang="fr-FR" dirty="0">
                <a:solidFill>
                  <a:schemeClr val="tx1"/>
                </a:solidFill>
              </a:rPr>
              <a:t>66% des 15 – 34 ans utilisent leurs smartphones quotidiennement.</a:t>
            </a:r>
          </a:p>
          <a:p>
            <a:pPr marL="285750" indent="-285750" algn="ctr">
              <a:buFont typeface="Arial" panose="020B0604020202020204" pitchFamily="34" charset="0"/>
              <a:buChar char="•"/>
            </a:pPr>
            <a:endParaRPr lang="fr-FR" dirty="0">
              <a:solidFill>
                <a:schemeClr val="tx1"/>
              </a:solidFill>
            </a:endParaRPr>
          </a:p>
        </p:txBody>
      </p:sp>
      <p:sp>
        <p:nvSpPr>
          <p:cNvPr id="10" name="Rectangle 9"/>
          <p:cNvSpPr/>
          <p:nvPr/>
        </p:nvSpPr>
        <p:spPr>
          <a:xfrm>
            <a:off x="756744" y="3668649"/>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Chiffres </a:t>
            </a:r>
          </a:p>
        </p:txBody>
      </p:sp>
      <p:sp>
        <p:nvSpPr>
          <p:cNvPr id="11" name="Rectangle 10"/>
          <p:cNvSpPr/>
          <p:nvPr/>
        </p:nvSpPr>
        <p:spPr>
          <a:xfrm>
            <a:off x="5055475" y="3668649"/>
            <a:ext cx="3794235" cy="1828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endParaRPr lang="fr-FR" dirty="0">
              <a:solidFill>
                <a:schemeClr val="tx1"/>
              </a:solidFill>
            </a:endParaRPr>
          </a:p>
          <a:p>
            <a:pPr marL="285750" indent="-285750">
              <a:buFont typeface="Arial" panose="020B0604020202020204" pitchFamily="34" charset="0"/>
              <a:buChar char="•"/>
            </a:pPr>
            <a:r>
              <a:rPr lang="fr-FR" dirty="0">
                <a:solidFill>
                  <a:schemeClr val="tx1"/>
                </a:solidFill>
              </a:rPr>
              <a:t>Une sous-estimation du nombre de sans-domicile fixe.</a:t>
            </a:r>
          </a:p>
          <a:p>
            <a:pPr marL="285750" indent="-285750">
              <a:buFont typeface="Arial" panose="020B0604020202020204" pitchFamily="34" charset="0"/>
              <a:buChar char="•"/>
            </a:pPr>
            <a:r>
              <a:rPr lang="fr-FR" dirty="0">
                <a:solidFill>
                  <a:schemeClr val="tx1"/>
                </a:solidFill>
              </a:rPr>
              <a:t>Beaucoup pensent que les sans-domicile fixe sont sans-emploi.</a:t>
            </a:r>
          </a:p>
          <a:p>
            <a:pPr marL="285750" indent="-285750">
              <a:buFont typeface="Arial" panose="020B0604020202020204" pitchFamily="34" charset="0"/>
              <a:buChar char="•"/>
            </a:pPr>
            <a:endParaRPr lang="fr-FR" dirty="0">
              <a:solidFill>
                <a:schemeClr val="tx1"/>
              </a:solidFill>
            </a:endParaRPr>
          </a:p>
        </p:txBody>
      </p:sp>
      <p:sp>
        <p:nvSpPr>
          <p:cNvPr id="12" name="Rectangle 11"/>
          <p:cNvSpPr/>
          <p:nvPr/>
        </p:nvSpPr>
        <p:spPr>
          <a:xfrm>
            <a:off x="5055475" y="3668649"/>
            <a:ext cx="3794235" cy="4834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t>Perception des sans-abris</a:t>
            </a:r>
          </a:p>
        </p:txBody>
      </p:sp>
      <p:pic>
        <p:nvPicPr>
          <p:cNvPr id="21" name="Image 20"/>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4050162" y="1407808"/>
            <a:ext cx="370388" cy="370388"/>
          </a:xfrm>
          <a:prstGeom prst="rect">
            <a:avLst/>
          </a:prstGeom>
        </p:spPr>
      </p:pic>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43507" y="3721864"/>
            <a:ext cx="377043" cy="377043"/>
          </a:xfrm>
          <a:prstGeom prst="rect">
            <a:avLst/>
          </a:prstGeom>
        </p:spPr>
      </p:pic>
      <p:pic>
        <p:nvPicPr>
          <p:cNvPr id="3" name="Imag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2256" y="1423643"/>
            <a:ext cx="350714" cy="350714"/>
          </a:xfrm>
          <a:prstGeom prst="rect">
            <a:avLst/>
          </a:prstGeom>
        </p:spPr>
      </p:pic>
      <p:pic>
        <p:nvPicPr>
          <p:cNvPr id="15" name="Imag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61743" y="3724559"/>
            <a:ext cx="361227" cy="361227"/>
          </a:xfrm>
          <a:prstGeom prst="rect">
            <a:avLst/>
          </a:prstGeom>
        </p:spPr>
      </p:pic>
      <p:sp>
        <p:nvSpPr>
          <p:cNvPr id="26" name="Espace réservé du pied de page 25"/>
          <p:cNvSpPr>
            <a:spLocks noGrp="1"/>
          </p:cNvSpPr>
          <p:nvPr>
            <p:ph type="ftr" sz="quarter" idx="11"/>
          </p:nvPr>
        </p:nvSpPr>
        <p:spPr>
          <a:xfrm>
            <a:off x="5118389" y="6343649"/>
            <a:ext cx="4114800" cy="365125"/>
          </a:xfrm>
        </p:spPr>
        <p:txBody>
          <a:bodyPr/>
          <a:lstStyle/>
          <a:p>
            <a:r>
              <a:rPr lang="fr-FR" smtClean="0"/>
              <a:t>Maxime RIFFLART ; Axel GAUVRIT ; Clément VACHET</a:t>
            </a:r>
            <a:endParaRPr lang="fr-FR"/>
          </a:p>
        </p:txBody>
      </p:sp>
      <p:pic>
        <p:nvPicPr>
          <p:cNvPr id="24" name="Image 23"/>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4" name="Titre 13"/>
          <p:cNvSpPr>
            <a:spLocks noGrp="1"/>
          </p:cNvSpPr>
          <p:nvPr>
            <p:ph type="title"/>
          </p:nvPr>
        </p:nvSpPr>
        <p:spPr/>
        <p:txBody>
          <a:bodyPr/>
          <a:lstStyle/>
          <a:p>
            <a:r>
              <a:rPr lang="fr-FR" dirty="0" smtClean="0"/>
              <a:t>Notre cible</a:t>
            </a:r>
            <a:endParaRPr lang="fr-FR" dirty="0"/>
          </a:p>
        </p:txBody>
      </p:sp>
      <p:sp>
        <p:nvSpPr>
          <p:cNvPr id="25" name="ZoneTexte 24"/>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18" name="Espace réservé de la date 17"/>
          <p:cNvSpPr>
            <a:spLocks noGrp="1"/>
          </p:cNvSpPr>
          <p:nvPr>
            <p:ph type="dt" sz="half" idx="10"/>
          </p:nvPr>
        </p:nvSpPr>
        <p:spPr/>
        <p:txBody>
          <a:bodyPr/>
          <a:lstStyle/>
          <a:p>
            <a:r>
              <a:rPr lang="fr-FR" smtClean="0"/>
              <a:t>30/05/2017</a:t>
            </a:r>
            <a:endParaRPr lang="fr-FR" dirty="0"/>
          </a:p>
        </p:txBody>
      </p:sp>
      <p:sp>
        <p:nvSpPr>
          <p:cNvPr id="13" name="Espace réservé du numéro de diapositive 12"/>
          <p:cNvSpPr>
            <a:spLocks noGrp="1"/>
          </p:cNvSpPr>
          <p:nvPr>
            <p:ph type="sldNum" sz="quarter" idx="12"/>
          </p:nvPr>
        </p:nvSpPr>
        <p:spPr/>
        <p:txBody>
          <a:bodyPr/>
          <a:lstStyle/>
          <a:p>
            <a:fld id="{EA27A45B-77EB-4839-A102-834B06C26C52}" type="slidenum">
              <a:rPr lang="fr-FR" smtClean="0"/>
              <a:pPr/>
              <a:t>14</a:t>
            </a:fld>
            <a:r>
              <a:rPr lang="fr-FR" smtClean="0"/>
              <a:t>/26</a:t>
            </a:r>
            <a:endParaRPr lang="fr-FR" dirty="0"/>
          </a:p>
        </p:txBody>
      </p:sp>
    </p:spTree>
    <p:extLst>
      <p:ext uri="{BB962C8B-B14F-4D97-AF65-F5344CB8AC3E}">
        <p14:creationId xmlns:p14="http://schemas.microsoft.com/office/powerpoint/2010/main" val="172611818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nodeType="with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static.pexels.com/photos/296878/pexels-photo-296878.jpeg"/>
          <p:cNvPicPr>
            <a:picLocks noChangeAspect="1" noChangeArrowheads="1"/>
          </p:cNvPicPr>
          <p:nvPr/>
        </p:nvPicPr>
        <p:blipFill rotWithShape="1">
          <a:blip r:embed="rId2" cstate="hqprint">
            <a:extLst>
              <a:ext uri="{28A0092B-C50C-407E-A947-70E740481C1C}">
                <a14:useLocalDpi xmlns:a14="http://schemas.microsoft.com/office/drawing/2010/main" val="0"/>
              </a:ext>
            </a:extLst>
          </a:blip>
          <a:srcRect t="12382" b="8987"/>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31530"/>
            <a:ext cx="12192000" cy="6889529"/>
          </a:xfrm>
          <a:prstGeom prst="rect">
            <a:avLst/>
          </a:prstGeom>
        </p:spPr>
      </p:pic>
      <p:sp>
        <p:nvSpPr>
          <p:cNvPr id="17" name="ZoneTexte 16"/>
          <p:cNvSpPr txBox="1"/>
          <p:nvPr/>
        </p:nvSpPr>
        <p:spPr>
          <a:xfrm>
            <a:off x="1072830" y="2274837"/>
            <a:ext cx="10046340" cy="2308324"/>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Où en sommes nous ?</a:t>
            </a:r>
          </a:p>
          <a:p>
            <a:r>
              <a:rPr lang="fr-FR" sz="7200" b="1" dirty="0">
                <a:solidFill>
                  <a:schemeClr val="bg1"/>
                </a:solidFill>
                <a:latin typeface="Century Gothic" panose="020B0502020202020204" pitchFamily="34" charset="0"/>
              </a:rPr>
              <a:t>	</a:t>
            </a:r>
          </a:p>
        </p:txBody>
      </p:sp>
      <p:pic>
        <p:nvPicPr>
          <p:cNvPr id="5" name="Imag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2068145913"/>
      </p:ext>
    </p:extLst>
  </p:cSld>
  <p:clrMapOvr>
    <a:masterClrMapping/>
  </p:clrMapOvr>
  <p:transition spd="med">
    <p:pull/>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756744" y="409904"/>
            <a:ext cx="184731" cy="584775"/>
          </a:xfrm>
          <a:prstGeom prst="rect">
            <a:avLst/>
          </a:prstGeom>
          <a:noFill/>
        </p:spPr>
        <p:txBody>
          <a:bodyPr wrap="none" rtlCol="0">
            <a:spAutoFit/>
          </a:bodyPr>
          <a:lstStyle/>
          <a:p>
            <a:endParaRPr lang="fr-FR" sz="3200" b="1" dirty="0">
              <a:latin typeface="Century Gothic" panose="020B0502020202020204" pitchFamily="34" charset="0"/>
            </a:endParaRPr>
          </a:p>
        </p:txBody>
      </p:sp>
      <p:sp>
        <p:nvSpPr>
          <p:cNvPr id="6" name="ZoneTexte 5"/>
          <p:cNvSpPr txBox="1"/>
          <p:nvPr/>
        </p:nvSpPr>
        <p:spPr>
          <a:xfrm>
            <a:off x="1544854" y="1701298"/>
            <a:ext cx="2034403" cy="523220"/>
          </a:xfrm>
          <a:prstGeom prst="rect">
            <a:avLst/>
          </a:prstGeom>
          <a:noFill/>
        </p:spPr>
        <p:txBody>
          <a:bodyPr wrap="none" rtlCol="0">
            <a:spAutoFit/>
          </a:bodyPr>
          <a:lstStyle/>
          <a:p>
            <a:r>
              <a:rPr lang="fr-FR" sz="2800" b="1" dirty="0"/>
              <a:t>Associations</a:t>
            </a:r>
          </a:p>
        </p:txBody>
      </p:sp>
      <p:pic>
        <p:nvPicPr>
          <p:cNvPr id="1026" name="Picture 2" descr="http://www.cps-eu.fr/dossiers/racine/articles/s-thumb/1000x665/logo-entraide-le-relais--0.jp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44854" y="2315551"/>
            <a:ext cx="1389974" cy="203430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association-abribus.fr/wp-content/uploads/2014/09/abribus_logo.png"/>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120648" y="2397855"/>
            <a:ext cx="1404809" cy="122567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padaniaexpress.com/images/simply.jpg"/>
          <p:cNvPicPr>
            <a:picLocks noChangeAspect="1" noChangeArrowheads="1"/>
          </p:cNvPicPr>
          <p:nvPr/>
        </p:nvPicPr>
        <p:blipFill rotWithShape="1">
          <a:blip r:embed="rId5" cstate="hqprint">
            <a:clrChange>
              <a:clrFrom>
                <a:srgbClr val="FFFFFF"/>
              </a:clrFrom>
              <a:clrTo>
                <a:srgbClr val="FFFFFF">
                  <a:alpha val="0"/>
                </a:srgbClr>
              </a:clrTo>
            </a:clrChange>
            <a:extLst>
              <a:ext uri="{28A0092B-C50C-407E-A947-70E740481C1C}">
                <a14:useLocalDpi xmlns:a14="http://schemas.microsoft.com/office/drawing/2010/main" val="0"/>
              </a:ext>
            </a:extLst>
          </a:blip>
          <a:srcRect t="23222" b="33278"/>
          <a:stretch/>
        </p:blipFill>
        <p:spPr bwMode="auto">
          <a:xfrm>
            <a:off x="6172683" y="2315551"/>
            <a:ext cx="2123351" cy="923660"/>
          </a:xfrm>
          <a:prstGeom prst="rect">
            <a:avLst/>
          </a:prstGeom>
          <a:noFill/>
          <a:extLst>
            <a:ext uri="{909E8E84-426E-40DD-AFC4-6F175D3DCCD1}">
              <a14:hiddenFill xmlns:a14="http://schemas.microsoft.com/office/drawing/2010/main">
                <a:solidFill>
                  <a:srgbClr val="FFFFFF"/>
                </a:solidFill>
              </a14:hiddenFill>
            </a:ext>
          </a:extLst>
        </p:spPr>
      </p:pic>
      <p:sp>
        <p:nvSpPr>
          <p:cNvPr id="19" name="ZoneTexte 18"/>
          <p:cNvSpPr txBox="1"/>
          <p:nvPr/>
        </p:nvSpPr>
        <p:spPr>
          <a:xfrm>
            <a:off x="6217156" y="1701298"/>
            <a:ext cx="2238818" cy="523220"/>
          </a:xfrm>
          <a:prstGeom prst="rect">
            <a:avLst/>
          </a:prstGeom>
          <a:noFill/>
        </p:spPr>
        <p:txBody>
          <a:bodyPr wrap="none" rtlCol="0">
            <a:spAutoFit/>
          </a:bodyPr>
          <a:lstStyle/>
          <a:p>
            <a:r>
              <a:rPr lang="fr-FR" sz="2800" b="1" dirty="0"/>
              <a:t>Commerçants</a:t>
            </a:r>
          </a:p>
        </p:txBody>
      </p:sp>
      <p:pic>
        <p:nvPicPr>
          <p:cNvPr id="1032" name="Picture 8" descr="https://media-cdn.tripadvisor.com/media/photo-s/08/4d/f4/8c/la-petite-pause.jpg"/>
          <p:cNvPicPr>
            <a:picLocks noChangeAspect="1" noChangeArrowheads="1"/>
          </p:cNvPicPr>
          <p:nvPr/>
        </p:nvPicPr>
        <p:blipFill rotWithShape="1">
          <a:blip r:embed="rId6">
            <a:extLst>
              <a:ext uri="{28A0092B-C50C-407E-A947-70E740481C1C}">
                <a14:useLocalDpi xmlns:a14="http://schemas.microsoft.com/office/drawing/2010/main" val="0"/>
              </a:ext>
            </a:extLst>
          </a:blip>
          <a:srcRect l="12277" t="26504" r="13089" b="24967"/>
          <a:stretch/>
        </p:blipFill>
        <p:spPr bwMode="auto">
          <a:xfrm>
            <a:off x="6217156" y="3330244"/>
            <a:ext cx="2142907" cy="1444765"/>
          </a:xfrm>
          <a:prstGeom prst="rect">
            <a:avLst/>
          </a:prstGeom>
          <a:noFill/>
          <a:extLst>
            <a:ext uri="{909E8E84-426E-40DD-AFC4-6F175D3DCCD1}">
              <a14:hiddenFill xmlns:a14="http://schemas.microsoft.com/office/drawing/2010/main">
                <a:solidFill>
                  <a:srgbClr val="FFFFFF"/>
                </a:solidFill>
              </a14:hiddenFill>
            </a:ext>
          </a:extLst>
        </p:spPr>
      </p:pic>
      <p:sp>
        <p:nvSpPr>
          <p:cNvPr id="8" name="Espace réservé du pied de page 7"/>
          <p:cNvSpPr>
            <a:spLocks noGrp="1"/>
          </p:cNvSpPr>
          <p:nvPr>
            <p:ph type="ftr" sz="quarter" idx="11"/>
          </p:nvPr>
        </p:nvSpPr>
        <p:spPr>
          <a:xfrm>
            <a:off x="5118389" y="6343649"/>
            <a:ext cx="4114800" cy="365125"/>
          </a:xfrm>
        </p:spPr>
        <p:txBody>
          <a:bodyPr/>
          <a:lstStyle/>
          <a:p>
            <a:r>
              <a:rPr lang="fr-FR" smtClean="0"/>
              <a:t>Maxime RIFFLART ; Axel GAUVRIT ; Clément VACHET</a:t>
            </a:r>
            <a:endParaRPr lang="fr-FR"/>
          </a:p>
        </p:txBody>
      </p:sp>
      <p:pic>
        <p:nvPicPr>
          <p:cNvPr id="20" name="Image 19"/>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9" name="Titre 8"/>
          <p:cNvSpPr>
            <a:spLocks noGrp="1"/>
          </p:cNvSpPr>
          <p:nvPr>
            <p:ph type="title"/>
          </p:nvPr>
        </p:nvSpPr>
        <p:spPr/>
        <p:txBody>
          <a:bodyPr/>
          <a:lstStyle/>
          <a:p>
            <a:r>
              <a:rPr lang="fr-FR" dirty="0"/>
              <a:t>Ils nous font confiance</a:t>
            </a:r>
          </a:p>
        </p:txBody>
      </p:sp>
      <p:sp>
        <p:nvSpPr>
          <p:cNvPr id="21" name="ZoneTexte 20"/>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11" name="Espace réservé de la date 10"/>
          <p:cNvSpPr>
            <a:spLocks noGrp="1"/>
          </p:cNvSpPr>
          <p:nvPr>
            <p:ph type="dt" sz="half" idx="10"/>
          </p:nvPr>
        </p:nvSpPr>
        <p:spPr/>
        <p:txBody>
          <a:bodyPr/>
          <a:lstStyle/>
          <a:p>
            <a:r>
              <a:rPr lang="fr-FR" smtClean="0"/>
              <a:t>30/05/2017</a:t>
            </a:r>
            <a:endParaRPr lang="fr-FR" dirty="0"/>
          </a:p>
        </p:txBody>
      </p:sp>
      <p:sp>
        <p:nvSpPr>
          <p:cNvPr id="3" name="Espace réservé du numéro de diapositive 2"/>
          <p:cNvSpPr>
            <a:spLocks noGrp="1"/>
          </p:cNvSpPr>
          <p:nvPr>
            <p:ph type="sldNum" sz="quarter" idx="12"/>
          </p:nvPr>
        </p:nvSpPr>
        <p:spPr/>
        <p:txBody>
          <a:bodyPr/>
          <a:lstStyle/>
          <a:p>
            <a:fld id="{EA27A45B-77EB-4839-A102-834B06C26C52}" type="slidenum">
              <a:rPr lang="fr-FR" smtClean="0"/>
              <a:pPr/>
              <a:t>16</a:t>
            </a:fld>
            <a:r>
              <a:rPr lang="fr-FR" smtClean="0"/>
              <a:t>/26</a:t>
            </a:r>
            <a:endParaRPr lang="fr-FR" dirty="0"/>
          </a:p>
        </p:txBody>
      </p:sp>
    </p:spTree>
    <p:extLst>
      <p:ext uri="{BB962C8B-B14F-4D97-AF65-F5344CB8AC3E}">
        <p14:creationId xmlns:p14="http://schemas.microsoft.com/office/powerpoint/2010/main" val="1079627257"/>
      </p:ext>
    </p:extLst>
  </p:cSld>
  <p:clrMapOvr>
    <a:masterClrMapping/>
  </p:clrMapOvr>
  <p:transition spd="med">
    <p:pull/>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pied de page 6"/>
          <p:cNvSpPr>
            <a:spLocks noGrp="1"/>
          </p:cNvSpPr>
          <p:nvPr>
            <p:ph type="ftr" sz="quarter" idx="11"/>
          </p:nvPr>
        </p:nvSpPr>
        <p:spPr>
          <a:xfrm>
            <a:off x="5118389" y="6343649"/>
            <a:ext cx="4114800" cy="365125"/>
          </a:xfrm>
        </p:spPr>
        <p:txBody>
          <a:bodyPr/>
          <a:lstStyle/>
          <a:p>
            <a:r>
              <a:rPr lang="fr-FR" smtClean="0"/>
              <a:t>Maxime RIFFLART ; Axel GAUVRIT ; Clément VACHET</a:t>
            </a:r>
            <a:endParaRPr lang="fr-FR"/>
          </a:p>
        </p:txBody>
      </p:sp>
      <p:pic>
        <p:nvPicPr>
          <p:cNvPr id="15" name="Image 14"/>
          <p:cNvPicPr>
            <a:picLocks noChangeAspect="1"/>
          </p:cNvPicPr>
          <p:nvPr/>
        </p:nvPicPr>
        <p:blipFill>
          <a:blip r:embed="rId3"/>
          <a:stretch>
            <a:fillRect/>
          </a:stretch>
        </p:blipFill>
        <p:spPr>
          <a:xfrm>
            <a:off x="703825" y="1937988"/>
            <a:ext cx="2143125" cy="2143125"/>
          </a:xfrm>
          <a:prstGeom prst="rect">
            <a:avLst/>
          </a:prstGeom>
        </p:spPr>
      </p:pic>
      <p:pic>
        <p:nvPicPr>
          <p:cNvPr id="17" name="Picture 2" descr="Afficher l'image d'origine"/>
          <p:cNvPicPr>
            <a:picLocks noChangeAspect="1" noChangeArrowheads="1"/>
          </p:cNvPicPr>
          <p:nvPr/>
        </p:nvPicPr>
        <p:blipFill rotWithShape="1">
          <a:blip r:embed="rId4" cstate="hqprint">
            <a:extLst>
              <a:ext uri="{28A0092B-C50C-407E-A947-70E740481C1C}">
                <a14:useLocalDpi xmlns:a14="http://schemas.microsoft.com/office/drawing/2010/main" val="0"/>
              </a:ext>
            </a:extLst>
          </a:blip>
          <a:srcRect l="40378" t="-229" r="17874" b="60570"/>
          <a:stretch/>
        </p:blipFill>
        <p:spPr bwMode="auto">
          <a:xfrm>
            <a:off x="3435874" y="1937988"/>
            <a:ext cx="2256034" cy="2143126"/>
          </a:xfrm>
          <a:prstGeom prst="rect">
            <a:avLst/>
          </a:prstGeom>
          <a:noFill/>
          <a:extLst>
            <a:ext uri="{909E8E84-426E-40DD-AFC4-6F175D3DCCD1}">
              <a14:hiddenFill xmlns:a14="http://schemas.microsoft.com/office/drawing/2010/main">
                <a:solidFill>
                  <a:srgbClr val="FFFFFF"/>
                </a:solidFill>
              </a14:hiddenFill>
            </a:ext>
          </a:extLst>
        </p:spPr>
      </p:pic>
      <p:pic>
        <p:nvPicPr>
          <p:cNvPr id="18" name="Image 17"/>
          <p:cNvPicPr>
            <a:picLocks noChangeAspect="1"/>
          </p:cNvPicPr>
          <p:nvPr/>
        </p:nvPicPr>
        <p:blipFill>
          <a:blip r:embed="rId5">
            <a:clrChange>
              <a:clrFrom>
                <a:srgbClr val="000000"/>
              </a:clrFrom>
              <a:clrTo>
                <a:srgbClr val="000000">
                  <a:alpha val="0"/>
                </a:srgbClr>
              </a:clrTo>
            </a:clrChange>
          </a:blip>
          <a:stretch>
            <a:fillRect/>
          </a:stretch>
        </p:blipFill>
        <p:spPr>
          <a:xfrm>
            <a:off x="6280833" y="2139140"/>
            <a:ext cx="2472403" cy="1740823"/>
          </a:xfrm>
          <a:prstGeom prst="rect">
            <a:avLst/>
          </a:prstGeom>
        </p:spPr>
      </p:pic>
      <p:sp>
        <p:nvSpPr>
          <p:cNvPr id="3" name="ZoneTexte 2"/>
          <p:cNvSpPr txBox="1"/>
          <p:nvPr/>
        </p:nvSpPr>
        <p:spPr>
          <a:xfrm>
            <a:off x="1167688" y="4264394"/>
            <a:ext cx="1215397" cy="646331"/>
          </a:xfrm>
          <a:prstGeom prst="rect">
            <a:avLst/>
          </a:prstGeom>
          <a:noFill/>
        </p:spPr>
        <p:txBody>
          <a:bodyPr wrap="none" rtlCol="0">
            <a:spAutoFit/>
          </a:bodyPr>
          <a:lstStyle/>
          <a:p>
            <a:pPr algn="ctr"/>
            <a:r>
              <a:rPr lang="fr-FR" dirty="0"/>
              <a:t>Luc</a:t>
            </a:r>
          </a:p>
          <a:p>
            <a:pPr algn="ctr"/>
            <a:r>
              <a:rPr lang="fr-FR" dirty="0"/>
              <a:t>ARBOGAST</a:t>
            </a:r>
          </a:p>
        </p:txBody>
      </p:sp>
      <p:sp>
        <p:nvSpPr>
          <p:cNvPr id="16" name="ZoneTexte 15"/>
          <p:cNvSpPr txBox="1"/>
          <p:nvPr/>
        </p:nvSpPr>
        <p:spPr>
          <a:xfrm>
            <a:off x="4118897" y="4264394"/>
            <a:ext cx="889987" cy="646331"/>
          </a:xfrm>
          <a:prstGeom prst="rect">
            <a:avLst/>
          </a:prstGeom>
          <a:noFill/>
        </p:spPr>
        <p:txBody>
          <a:bodyPr wrap="none" rtlCol="0">
            <a:spAutoFit/>
          </a:bodyPr>
          <a:lstStyle/>
          <a:p>
            <a:pPr algn="ctr"/>
            <a:r>
              <a:rPr lang="fr-FR" dirty="0"/>
              <a:t>Claudio</a:t>
            </a:r>
          </a:p>
          <a:p>
            <a:pPr algn="ctr"/>
            <a:r>
              <a:rPr lang="fr-FR" dirty="0"/>
              <a:t>CAPÉO</a:t>
            </a:r>
          </a:p>
        </p:txBody>
      </p:sp>
      <p:pic>
        <p:nvPicPr>
          <p:cNvPr id="23" name="Image 22"/>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24" name="Titre 1"/>
          <p:cNvSpPr>
            <a:spLocks noGrp="1"/>
          </p:cNvSpPr>
          <p:nvPr>
            <p:ph type="title"/>
          </p:nvPr>
        </p:nvSpPr>
        <p:spPr>
          <a:xfrm>
            <a:off x="284265" y="217782"/>
            <a:ext cx="8866662" cy="1325563"/>
          </a:xfrm>
        </p:spPr>
        <p:txBody>
          <a:bodyPr/>
          <a:lstStyle/>
          <a:p>
            <a:r>
              <a:rPr lang="fr-FR" dirty="0"/>
              <a:t>Ambassadeurs</a:t>
            </a:r>
          </a:p>
        </p:txBody>
      </p:sp>
      <p:sp>
        <p:nvSpPr>
          <p:cNvPr id="25" name="ZoneTexte 24"/>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8" name="Espace réservé de la date 7"/>
          <p:cNvSpPr>
            <a:spLocks noGrp="1"/>
          </p:cNvSpPr>
          <p:nvPr>
            <p:ph type="dt" sz="half" idx="10"/>
          </p:nvPr>
        </p:nvSpPr>
        <p:spPr/>
        <p:txBody>
          <a:bodyPr/>
          <a:lstStyle/>
          <a:p>
            <a:r>
              <a:rPr lang="fr-FR" smtClean="0"/>
              <a:t>30/05/2017</a:t>
            </a:r>
            <a:endParaRPr lang="fr-FR" dirty="0"/>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pPr/>
              <a:t>17</a:t>
            </a:fld>
            <a:r>
              <a:rPr lang="fr-FR" smtClean="0"/>
              <a:t>/26</a:t>
            </a:r>
            <a:endParaRPr lang="fr-FR" dirty="0"/>
          </a:p>
        </p:txBody>
      </p:sp>
    </p:spTree>
    <p:extLst>
      <p:ext uri="{BB962C8B-B14F-4D97-AF65-F5344CB8AC3E}">
        <p14:creationId xmlns:p14="http://schemas.microsoft.com/office/powerpoint/2010/main" val="160157222"/>
      </p:ext>
    </p:extLst>
  </p:cSld>
  <p:clrMapOvr>
    <a:masterClrMapping/>
  </p:clrMapOvr>
  <p:transition spd="med">
    <p:pull/>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pied de page 6"/>
          <p:cNvSpPr>
            <a:spLocks noGrp="1"/>
          </p:cNvSpPr>
          <p:nvPr>
            <p:ph type="ftr" sz="quarter" idx="11"/>
          </p:nvPr>
        </p:nvSpPr>
        <p:spPr>
          <a:xfrm>
            <a:off x="5118389" y="6343649"/>
            <a:ext cx="4114800" cy="365125"/>
          </a:xfrm>
        </p:spPr>
        <p:txBody>
          <a:bodyPr/>
          <a:lstStyle/>
          <a:p>
            <a:r>
              <a:rPr lang="fr-FR" smtClean="0"/>
              <a:t>Maxime RIFFLART ; Axel GAUVRIT ; Clément VACHET</a:t>
            </a:r>
            <a:endParaRPr lang="fr-FR" dirty="0"/>
          </a:p>
        </p:txBody>
      </p:sp>
      <p:pic>
        <p:nvPicPr>
          <p:cNvPr id="3" name="Image 2" descr="Une image contenant intérieur, personne, ordinateur, portable&#10;&#10;Description générée avec un niveau de confiance très élevé"/>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1381" y="1215226"/>
            <a:ext cx="6274016" cy="496692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5" name="Image 24"/>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5" name="Titre 1"/>
          <p:cNvSpPr>
            <a:spLocks noGrp="1"/>
          </p:cNvSpPr>
          <p:nvPr>
            <p:ph type="title"/>
          </p:nvPr>
        </p:nvSpPr>
        <p:spPr>
          <a:xfrm>
            <a:off x="284265" y="217782"/>
            <a:ext cx="8866662" cy="1325563"/>
          </a:xfrm>
        </p:spPr>
        <p:txBody>
          <a:bodyPr/>
          <a:lstStyle/>
          <a:p>
            <a:r>
              <a:rPr lang="fr-FR" dirty="0"/>
              <a:t>L’équipe</a:t>
            </a:r>
          </a:p>
        </p:txBody>
      </p:sp>
      <p:sp>
        <p:nvSpPr>
          <p:cNvPr id="17" name="ZoneTexte 16"/>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5" name="Espace réservé de la date 4"/>
          <p:cNvSpPr>
            <a:spLocks noGrp="1"/>
          </p:cNvSpPr>
          <p:nvPr>
            <p:ph type="dt" sz="half" idx="10"/>
          </p:nvPr>
        </p:nvSpPr>
        <p:spPr/>
        <p:txBody>
          <a:bodyPr/>
          <a:lstStyle/>
          <a:p>
            <a:r>
              <a:rPr lang="fr-FR" smtClean="0"/>
              <a:t>30/05/2017</a:t>
            </a:r>
            <a:endParaRPr lang="fr-FR" dirty="0"/>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18</a:t>
            </a:fld>
            <a:r>
              <a:rPr lang="fr-FR" smtClean="0"/>
              <a:t>/26</a:t>
            </a:r>
            <a:endParaRPr lang="fr-FR" dirty="0"/>
          </a:p>
        </p:txBody>
      </p:sp>
    </p:spTree>
    <p:extLst>
      <p:ext uri="{BB962C8B-B14F-4D97-AF65-F5344CB8AC3E}">
        <p14:creationId xmlns:p14="http://schemas.microsoft.com/office/powerpoint/2010/main" val="4167781796"/>
      </p:ext>
    </p:extLst>
  </p:cSld>
  <p:clrMapOvr>
    <a:masterClrMapping/>
  </p:clrMapOvr>
  <p:transition spd="med">
    <p:pull/>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pied de page 6"/>
          <p:cNvSpPr>
            <a:spLocks noGrp="1"/>
          </p:cNvSpPr>
          <p:nvPr>
            <p:ph type="ftr" sz="quarter" idx="11"/>
          </p:nvPr>
        </p:nvSpPr>
        <p:spPr>
          <a:xfrm>
            <a:off x="5118389" y="6343649"/>
            <a:ext cx="4114800" cy="365125"/>
          </a:xfrm>
        </p:spPr>
        <p:txBody>
          <a:bodyPr/>
          <a:lstStyle/>
          <a:p>
            <a:r>
              <a:rPr lang="fr-FR" smtClean="0"/>
              <a:t>Maxime RIFFLART ; Axel GAUVRIT ; Clément VACHET</a:t>
            </a:r>
            <a:endParaRPr lang="fr-FR" dirty="0"/>
          </a:p>
        </p:txBody>
      </p:sp>
      <p:pic>
        <p:nvPicPr>
          <p:cNvPr id="10" name="Image 9" descr="Une image contenant mur, personne, homme, intérieur&#10;&#10;Description générée avec un niveau de confiance très élevé"/>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2079" y="1240601"/>
            <a:ext cx="1422400" cy="1422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6" name="Image 15" descr="Une image contenant mur, homme, personne, intérieur&#10;&#10;Description générée avec un niveau de confiance très élevé"/>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12079" y="2973247"/>
            <a:ext cx="1422400" cy="1422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 name="Image 19" descr="Une image contenant homme, mur, verres, personne&#10;&#10;Description générée avec un niveau de confiance très élevé"/>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12079" y="4705893"/>
            <a:ext cx="1422400" cy="1422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2" name="ZoneTexte 21"/>
          <p:cNvSpPr txBox="1"/>
          <p:nvPr/>
        </p:nvSpPr>
        <p:spPr>
          <a:xfrm>
            <a:off x="4827036" y="1490136"/>
            <a:ext cx="3230372" cy="800219"/>
          </a:xfrm>
          <a:prstGeom prst="rect">
            <a:avLst/>
          </a:prstGeom>
          <a:noFill/>
        </p:spPr>
        <p:txBody>
          <a:bodyPr wrap="none" rtlCol="0">
            <a:spAutoFit/>
          </a:bodyPr>
          <a:lstStyle/>
          <a:p>
            <a:r>
              <a:rPr lang="fr-FR" dirty="0">
                <a:latin typeface="Century Gothic" panose="020B0502020202020204" pitchFamily="34" charset="0"/>
              </a:rPr>
              <a:t>Clément VACHET</a:t>
            </a:r>
          </a:p>
          <a:p>
            <a:r>
              <a:rPr lang="fr-FR" sz="1400" dirty="0">
                <a:latin typeface="Century Gothic" panose="020B0502020202020204" pitchFamily="34" charset="0"/>
              </a:rPr>
              <a:t>Responsable Web et Commercial</a:t>
            </a:r>
          </a:p>
          <a:p>
            <a:r>
              <a:rPr lang="fr-FR" sz="1400" dirty="0">
                <a:latin typeface="Century Gothic" panose="020B0502020202020204" pitchFamily="34" charset="0"/>
              </a:rPr>
              <a:t>Vice-président de l’association</a:t>
            </a:r>
          </a:p>
        </p:txBody>
      </p:sp>
      <p:sp>
        <p:nvSpPr>
          <p:cNvPr id="23" name="ZoneTexte 22"/>
          <p:cNvSpPr txBox="1"/>
          <p:nvPr/>
        </p:nvSpPr>
        <p:spPr>
          <a:xfrm>
            <a:off x="4827036" y="3222782"/>
            <a:ext cx="3882794" cy="800219"/>
          </a:xfrm>
          <a:prstGeom prst="rect">
            <a:avLst/>
          </a:prstGeom>
          <a:noFill/>
        </p:spPr>
        <p:txBody>
          <a:bodyPr wrap="none" rtlCol="0">
            <a:spAutoFit/>
          </a:bodyPr>
          <a:lstStyle/>
          <a:p>
            <a:r>
              <a:rPr lang="fr-FR" dirty="0">
                <a:latin typeface="Century Gothic" panose="020B0502020202020204" pitchFamily="34" charset="0"/>
              </a:rPr>
              <a:t>Maxime RIFFLART</a:t>
            </a:r>
          </a:p>
          <a:p>
            <a:r>
              <a:rPr lang="fr-FR" sz="1400" dirty="0">
                <a:latin typeface="Century Gothic" panose="020B0502020202020204" pitchFamily="34" charset="0"/>
              </a:rPr>
              <a:t>Responsable Administratif et Commercial</a:t>
            </a:r>
          </a:p>
          <a:p>
            <a:r>
              <a:rPr lang="fr-FR" sz="1400" dirty="0">
                <a:latin typeface="Century Gothic" panose="020B0502020202020204" pitchFamily="34" charset="0"/>
              </a:rPr>
              <a:t>Président de l’association</a:t>
            </a:r>
          </a:p>
        </p:txBody>
      </p:sp>
      <p:sp>
        <p:nvSpPr>
          <p:cNvPr id="24" name="ZoneTexte 23"/>
          <p:cNvSpPr txBox="1"/>
          <p:nvPr/>
        </p:nvSpPr>
        <p:spPr>
          <a:xfrm>
            <a:off x="4827035" y="5016983"/>
            <a:ext cx="3419526" cy="800219"/>
          </a:xfrm>
          <a:prstGeom prst="rect">
            <a:avLst/>
          </a:prstGeom>
          <a:noFill/>
        </p:spPr>
        <p:txBody>
          <a:bodyPr wrap="none" rtlCol="0">
            <a:spAutoFit/>
          </a:bodyPr>
          <a:lstStyle/>
          <a:p>
            <a:r>
              <a:rPr lang="fr-FR" dirty="0">
                <a:latin typeface="Century Gothic" panose="020B0502020202020204" pitchFamily="34" charset="0"/>
              </a:rPr>
              <a:t>Axel GAUVRIT</a:t>
            </a:r>
          </a:p>
          <a:p>
            <a:r>
              <a:rPr lang="fr-FR" sz="1400" dirty="0">
                <a:latin typeface="Century Gothic" panose="020B0502020202020204" pitchFamily="34" charset="0"/>
              </a:rPr>
              <a:t>Responsable Développement Mobile</a:t>
            </a:r>
          </a:p>
          <a:p>
            <a:r>
              <a:rPr lang="fr-FR" sz="1400" dirty="0">
                <a:latin typeface="Century Gothic" panose="020B0502020202020204" pitchFamily="34" charset="0"/>
              </a:rPr>
              <a:t>Secrétaire de l’association</a:t>
            </a:r>
          </a:p>
        </p:txBody>
      </p:sp>
      <p:pic>
        <p:nvPicPr>
          <p:cNvPr id="25" name="Image 24"/>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5" name="Titre 1"/>
          <p:cNvSpPr>
            <a:spLocks noGrp="1"/>
          </p:cNvSpPr>
          <p:nvPr>
            <p:ph type="title"/>
          </p:nvPr>
        </p:nvSpPr>
        <p:spPr>
          <a:xfrm>
            <a:off x="284265" y="217782"/>
            <a:ext cx="8866662" cy="1325563"/>
          </a:xfrm>
        </p:spPr>
        <p:txBody>
          <a:bodyPr/>
          <a:lstStyle/>
          <a:p>
            <a:r>
              <a:rPr lang="fr-FR" dirty="0"/>
              <a:t>L’équipe</a:t>
            </a:r>
          </a:p>
        </p:txBody>
      </p:sp>
      <p:sp>
        <p:nvSpPr>
          <p:cNvPr id="17" name="ZoneTexte 16"/>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5" name="Espace réservé de la date 4"/>
          <p:cNvSpPr>
            <a:spLocks noGrp="1"/>
          </p:cNvSpPr>
          <p:nvPr>
            <p:ph type="dt" sz="half" idx="10"/>
          </p:nvPr>
        </p:nvSpPr>
        <p:spPr/>
        <p:txBody>
          <a:bodyPr/>
          <a:lstStyle/>
          <a:p>
            <a:r>
              <a:rPr lang="fr-FR" smtClean="0"/>
              <a:t>30/05/2017</a:t>
            </a:r>
            <a:endParaRPr lang="fr-FR" dirty="0"/>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19</a:t>
            </a:fld>
            <a:r>
              <a:rPr lang="fr-FR" smtClean="0"/>
              <a:t>/26</a:t>
            </a:r>
            <a:endParaRPr lang="fr-FR" dirty="0"/>
          </a:p>
        </p:txBody>
      </p:sp>
    </p:spTree>
    <p:extLst>
      <p:ext uri="{BB962C8B-B14F-4D97-AF65-F5344CB8AC3E}">
        <p14:creationId xmlns:p14="http://schemas.microsoft.com/office/powerpoint/2010/main" val="193979735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anim calcmode="lin" valueType="num">
                                      <p:cBhvr>
                                        <p:cTn id="20" dur="1000" fill="hold"/>
                                        <p:tgtEl>
                                          <p:spTgt spid="16"/>
                                        </p:tgtEl>
                                        <p:attrNameLst>
                                          <p:attrName>ppt_x</p:attrName>
                                        </p:attrNameLst>
                                      </p:cBhvr>
                                      <p:tavLst>
                                        <p:tav tm="0">
                                          <p:val>
                                            <p:strVal val="#ppt_x"/>
                                          </p:val>
                                        </p:tav>
                                        <p:tav tm="100000">
                                          <p:val>
                                            <p:strVal val="#ppt_x"/>
                                          </p:val>
                                        </p:tav>
                                      </p:tavLst>
                                    </p:anim>
                                    <p:anim calcmode="lin" valueType="num">
                                      <p:cBhvr>
                                        <p:cTn id="21" dur="1000" fill="hold"/>
                                        <p:tgtEl>
                                          <p:spTgt spid="1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1000"/>
                                        <p:tgtEl>
                                          <p:spTgt spid="23"/>
                                        </p:tgtEl>
                                      </p:cBhvr>
                                    </p:animEffect>
                                    <p:anim calcmode="lin" valueType="num">
                                      <p:cBhvr>
                                        <p:cTn id="25" dur="1000" fill="hold"/>
                                        <p:tgtEl>
                                          <p:spTgt spid="23"/>
                                        </p:tgtEl>
                                        <p:attrNameLst>
                                          <p:attrName>ppt_x</p:attrName>
                                        </p:attrNameLst>
                                      </p:cBhvr>
                                      <p:tavLst>
                                        <p:tav tm="0">
                                          <p:val>
                                            <p:strVal val="#ppt_x"/>
                                          </p:val>
                                        </p:tav>
                                        <p:tav tm="100000">
                                          <p:val>
                                            <p:strVal val="#ppt_x"/>
                                          </p:val>
                                        </p:tav>
                                      </p:tavLst>
                                    </p:anim>
                                    <p:anim calcmode="lin" valueType="num">
                                      <p:cBhvr>
                                        <p:cTn id="26"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1000"/>
                                        <p:tgtEl>
                                          <p:spTgt spid="20"/>
                                        </p:tgtEl>
                                      </p:cBhvr>
                                    </p:animEffect>
                                    <p:anim calcmode="lin" valueType="num">
                                      <p:cBhvr>
                                        <p:cTn id="32" dur="1000" fill="hold"/>
                                        <p:tgtEl>
                                          <p:spTgt spid="20"/>
                                        </p:tgtEl>
                                        <p:attrNameLst>
                                          <p:attrName>ppt_x</p:attrName>
                                        </p:attrNameLst>
                                      </p:cBhvr>
                                      <p:tavLst>
                                        <p:tav tm="0">
                                          <p:val>
                                            <p:strVal val="#ppt_x"/>
                                          </p:val>
                                        </p:tav>
                                        <p:tav tm="100000">
                                          <p:val>
                                            <p:strVal val="#ppt_x"/>
                                          </p:val>
                                        </p:tav>
                                      </p:tavLst>
                                    </p:anim>
                                    <p:anim calcmode="lin" valueType="num">
                                      <p:cBhvr>
                                        <p:cTn id="33" dur="1000" fill="hold"/>
                                        <p:tgtEl>
                                          <p:spTgt spid="20"/>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1000"/>
                                        <p:tgtEl>
                                          <p:spTgt spid="24"/>
                                        </p:tgtEl>
                                      </p:cBhvr>
                                    </p:animEffect>
                                    <p:anim calcmode="lin" valueType="num">
                                      <p:cBhvr>
                                        <p:cTn id="37" dur="1000" fill="hold"/>
                                        <p:tgtEl>
                                          <p:spTgt spid="24"/>
                                        </p:tgtEl>
                                        <p:attrNameLst>
                                          <p:attrName>ppt_x</p:attrName>
                                        </p:attrNameLst>
                                      </p:cBhvr>
                                      <p:tavLst>
                                        <p:tav tm="0">
                                          <p:val>
                                            <p:strVal val="#ppt_x"/>
                                          </p:val>
                                        </p:tav>
                                        <p:tav tm="100000">
                                          <p:val>
                                            <p:strVal val="#ppt_x"/>
                                          </p:val>
                                        </p:tav>
                                      </p:tavLst>
                                    </p:anim>
                                    <p:anim calcmode="lin" valueType="num">
                                      <p:cBhvr>
                                        <p:cTn id="38"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d/d4/Homeless_man_los_angeles-terabass.jpg"/>
          <p:cNvPicPr>
            <a:picLocks noChangeAspect="1" noChangeArrowheads="1"/>
          </p:cNvPicPr>
          <p:nvPr/>
        </p:nvPicPr>
        <p:blipFill rotWithShape="1">
          <a:blip r:embed="rId3">
            <a:extLst>
              <a:ext uri="{28A0092B-C50C-407E-A947-70E740481C1C}">
                <a14:useLocalDpi xmlns:a14="http://schemas.microsoft.com/office/drawing/2010/main" val="0"/>
              </a:ext>
            </a:extLst>
          </a:blip>
          <a:srcRect t="7689" r="3222" b="10751"/>
          <a:stretch/>
        </p:blipFill>
        <p:spPr bwMode="auto">
          <a:xfrm>
            <a:off x="-14514" y="1"/>
            <a:ext cx="12206514"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14514" y="2"/>
            <a:ext cx="12192000" cy="6857999"/>
          </a:xfrm>
          <a:prstGeom prst="rect">
            <a:avLst/>
          </a:prstGeom>
        </p:spPr>
      </p:pic>
      <p:sp>
        <p:nvSpPr>
          <p:cNvPr id="12" name="ZoneTexte 11"/>
          <p:cNvSpPr txBox="1"/>
          <p:nvPr/>
        </p:nvSpPr>
        <p:spPr>
          <a:xfrm>
            <a:off x="3315431" y="2828836"/>
            <a:ext cx="5561138"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Introduction</a:t>
            </a:r>
          </a:p>
        </p:txBody>
      </p:sp>
      <p:pic>
        <p:nvPicPr>
          <p:cNvPr id="5" name="Image 4"/>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844436741"/>
      </p:ext>
    </p:extLst>
  </p:cSld>
  <p:clrMapOvr>
    <a:masterClrMapping/>
  </p:clrMapOvr>
  <p:transition spd="med">
    <p:pull/>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sp>
        <p:nvSpPr>
          <p:cNvPr id="7" name="Titre 1"/>
          <p:cNvSpPr>
            <a:spLocks noGrp="1"/>
          </p:cNvSpPr>
          <p:nvPr>
            <p:ph type="title"/>
          </p:nvPr>
        </p:nvSpPr>
        <p:spPr>
          <a:xfrm>
            <a:off x="284265" y="217782"/>
            <a:ext cx="8866662" cy="1325563"/>
          </a:xfrm>
        </p:spPr>
        <p:txBody>
          <a:bodyPr/>
          <a:lstStyle/>
          <a:p>
            <a:r>
              <a:rPr lang="fr-FR" dirty="0"/>
              <a:t>L’association</a:t>
            </a:r>
          </a:p>
        </p:txBody>
      </p:sp>
      <p:pic>
        <p:nvPicPr>
          <p:cNvPr id="8" name="Imag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265" y="1744718"/>
            <a:ext cx="4842951" cy="3074503"/>
          </a:xfrm>
          <a:prstGeom prst="rect">
            <a:avLst/>
          </a:prstGeom>
        </p:spPr>
      </p:pic>
      <p:sp>
        <p:nvSpPr>
          <p:cNvPr id="9" name="ZoneTexte 8"/>
          <p:cNvSpPr txBox="1"/>
          <p:nvPr/>
        </p:nvSpPr>
        <p:spPr>
          <a:xfrm>
            <a:off x="6019286" y="1962457"/>
            <a:ext cx="2313005" cy="2308324"/>
          </a:xfrm>
          <a:prstGeom prst="rect">
            <a:avLst/>
          </a:prstGeom>
          <a:noFill/>
        </p:spPr>
        <p:txBody>
          <a:bodyPr wrap="none" rtlCol="0">
            <a:spAutoFit/>
          </a:bodyPr>
          <a:lstStyle/>
          <a:p>
            <a:r>
              <a:rPr lang="fr-FR" dirty="0"/>
              <a:t>8 membres fondateurs</a:t>
            </a:r>
          </a:p>
          <a:p>
            <a:endParaRPr lang="fr-FR" dirty="0"/>
          </a:p>
          <a:p>
            <a:r>
              <a:rPr lang="fr-FR" dirty="0"/>
              <a:t>Avec notamment :</a:t>
            </a:r>
          </a:p>
          <a:p>
            <a:pPr marL="285750" indent="-285750">
              <a:buFontTx/>
              <a:buChar char="-"/>
            </a:pPr>
            <a:r>
              <a:rPr lang="fr-FR" dirty="0"/>
              <a:t>Président</a:t>
            </a:r>
          </a:p>
          <a:p>
            <a:pPr marL="285750" indent="-285750">
              <a:buFontTx/>
              <a:buChar char="-"/>
            </a:pPr>
            <a:r>
              <a:rPr lang="fr-FR" dirty="0"/>
              <a:t>Vice-président</a:t>
            </a:r>
          </a:p>
          <a:p>
            <a:pPr marL="285750" indent="-285750">
              <a:buFontTx/>
              <a:buChar char="-"/>
            </a:pPr>
            <a:r>
              <a:rPr lang="fr-FR" dirty="0"/>
              <a:t>Trésorier</a:t>
            </a:r>
          </a:p>
          <a:p>
            <a:pPr marL="285750" indent="-285750">
              <a:buFontTx/>
              <a:buChar char="-"/>
            </a:pPr>
            <a:r>
              <a:rPr lang="fr-FR" dirty="0"/>
              <a:t>Secrétaire</a:t>
            </a:r>
          </a:p>
          <a:p>
            <a:pPr marL="285750" indent="-285750">
              <a:buFontTx/>
              <a:buChar char="-"/>
            </a:pPr>
            <a:r>
              <a:rPr lang="fr-FR" dirty="0"/>
              <a:t>Assesseurs</a:t>
            </a:r>
          </a:p>
        </p:txBody>
      </p:sp>
      <p:sp>
        <p:nvSpPr>
          <p:cNvPr id="10" name="ZoneTexte 9"/>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14" name="Espace réservé de la date 13"/>
          <p:cNvSpPr>
            <a:spLocks noGrp="1"/>
          </p:cNvSpPr>
          <p:nvPr>
            <p:ph type="dt" sz="half" idx="10"/>
          </p:nvPr>
        </p:nvSpPr>
        <p:spPr/>
        <p:txBody>
          <a:bodyPr/>
          <a:lstStyle/>
          <a:p>
            <a:r>
              <a:rPr lang="fr-FR" smtClean="0"/>
              <a:t>30/05/2017</a:t>
            </a:r>
            <a:endParaRPr lang="fr-FR" dirty="0"/>
          </a:p>
        </p:txBody>
      </p:sp>
      <p:sp>
        <p:nvSpPr>
          <p:cNvPr id="3" name="Espace réservé du numéro de diapositive 2"/>
          <p:cNvSpPr>
            <a:spLocks noGrp="1"/>
          </p:cNvSpPr>
          <p:nvPr>
            <p:ph type="sldNum" sz="quarter" idx="12"/>
          </p:nvPr>
        </p:nvSpPr>
        <p:spPr/>
        <p:txBody>
          <a:bodyPr/>
          <a:lstStyle/>
          <a:p>
            <a:fld id="{EA27A45B-77EB-4839-A102-834B06C26C52}" type="slidenum">
              <a:rPr lang="fr-FR" smtClean="0"/>
              <a:pPr/>
              <a:t>20</a:t>
            </a:fld>
            <a:r>
              <a:rPr lang="fr-FR" smtClean="0"/>
              <a:t>/26</a:t>
            </a:r>
            <a:endParaRPr lang="fr-FR" dirty="0"/>
          </a:p>
        </p:txBody>
      </p:sp>
    </p:spTree>
    <p:extLst>
      <p:ext uri="{BB962C8B-B14F-4D97-AF65-F5344CB8AC3E}">
        <p14:creationId xmlns:p14="http://schemas.microsoft.com/office/powerpoint/2010/main" val="453689006"/>
      </p:ext>
    </p:extLst>
  </p:cSld>
  <p:clrMapOvr>
    <a:masterClrMapping/>
  </p:clrMapOvr>
  <p:transition spd="med">
    <p:pull/>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https://static.pexels.com/photos/288477/pexels-photo-288477.jpeg"/>
          <p:cNvPicPr>
            <a:picLocks noChangeAspect="1" noChangeArrowheads="1"/>
          </p:cNvPicPr>
          <p:nvPr/>
        </p:nvPicPr>
        <p:blipFill rotWithShape="1">
          <a:blip r:embed="rId2">
            <a:extLst>
              <a:ext uri="{28A0092B-C50C-407E-A947-70E740481C1C}">
                <a14:useLocalDpi xmlns:a14="http://schemas.microsoft.com/office/drawing/2010/main" val="0"/>
              </a:ext>
            </a:extLst>
          </a:blip>
          <a:srcRect b="2500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12" name="ZoneTexte 11"/>
          <p:cNvSpPr txBox="1"/>
          <p:nvPr/>
        </p:nvSpPr>
        <p:spPr>
          <a:xfrm>
            <a:off x="4397458" y="2828836"/>
            <a:ext cx="3397084"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Impact</a:t>
            </a:r>
          </a:p>
        </p:txBody>
      </p:sp>
      <p:pic>
        <p:nvPicPr>
          <p:cNvPr id="10" name="Image 9"/>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2998008226"/>
      </p:ext>
    </p:extLst>
  </p:cSld>
  <p:clrMapOvr>
    <a:masterClrMapping/>
  </p:clrMapOvr>
  <p:transition spd="med">
    <p:pull/>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pied de page 6"/>
          <p:cNvSpPr>
            <a:spLocks noGrp="1"/>
          </p:cNvSpPr>
          <p:nvPr>
            <p:ph type="ftr" sz="quarter" idx="11"/>
          </p:nvPr>
        </p:nvSpPr>
        <p:spPr>
          <a:xfrm>
            <a:off x="5118389" y="6343649"/>
            <a:ext cx="4114800" cy="365125"/>
          </a:xfrm>
        </p:spPr>
        <p:txBody>
          <a:bodyPr/>
          <a:lstStyle/>
          <a:p>
            <a:r>
              <a:rPr lang="fr-FR" smtClean="0"/>
              <a:t>Maxime RIFFLART ; Axel GAUVRIT ; Clément VACHET</a:t>
            </a:r>
            <a:endParaRPr lang="fr-FR"/>
          </a:p>
        </p:txBody>
      </p:sp>
      <p:pic>
        <p:nvPicPr>
          <p:cNvPr id="23" name="Image 2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b="1" u="sng"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sp>
        <p:nvSpPr>
          <p:cNvPr id="10" name="Titre 1"/>
          <p:cNvSpPr>
            <a:spLocks noGrp="1"/>
          </p:cNvSpPr>
          <p:nvPr>
            <p:ph type="title"/>
          </p:nvPr>
        </p:nvSpPr>
        <p:spPr>
          <a:xfrm>
            <a:off x="284265" y="217782"/>
            <a:ext cx="8866662" cy="1325563"/>
          </a:xfrm>
        </p:spPr>
        <p:txBody>
          <a:bodyPr/>
          <a:lstStyle/>
          <a:p>
            <a:r>
              <a:rPr lang="fr-FR" dirty="0"/>
              <a:t>Vision à long terme</a:t>
            </a:r>
          </a:p>
        </p:txBody>
      </p:sp>
      <p:sp>
        <p:nvSpPr>
          <p:cNvPr id="4" name="Espace réservé de la date 3"/>
          <p:cNvSpPr>
            <a:spLocks noGrp="1"/>
          </p:cNvSpPr>
          <p:nvPr>
            <p:ph type="dt" sz="half" idx="10"/>
          </p:nvPr>
        </p:nvSpPr>
        <p:spPr/>
        <p:txBody>
          <a:bodyPr/>
          <a:lstStyle/>
          <a:p>
            <a:r>
              <a:rPr lang="fr-FR" smtClean="0"/>
              <a:t>30/05/2017</a:t>
            </a:r>
            <a:endParaRPr lang="fr-FR" dirty="0"/>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22</a:t>
            </a:fld>
            <a:r>
              <a:rPr lang="fr-FR" smtClean="0"/>
              <a:t>/26</a:t>
            </a:r>
            <a:endParaRPr lang="fr-FR" dirty="0"/>
          </a:p>
        </p:txBody>
      </p:sp>
      <p:graphicFrame>
        <p:nvGraphicFramePr>
          <p:cNvPr id="5" name="Diagramme 4"/>
          <p:cNvGraphicFramePr/>
          <p:nvPr>
            <p:extLst>
              <p:ext uri="{D42A27DB-BD31-4B8C-83A1-F6EECF244321}">
                <p14:modId xmlns:p14="http://schemas.microsoft.com/office/powerpoint/2010/main" val="1608572474"/>
              </p:ext>
            </p:extLst>
          </p:nvPr>
        </p:nvGraphicFramePr>
        <p:xfrm>
          <a:off x="175714" y="553688"/>
          <a:ext cx="8975213" cy="598347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73175830"/>
      </p:ext>
    </p:extLst>
  </p:cSld>
  <p:clrMapOvr>
    <a:masterClrMapping/>
  </p:clrMapOvr>
  <p:transition spd="med">
    <p:pull/>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pied de page 6"/>
          <p:cNvSpPr>
            <a:spLocks noGrp="1"/>
          </p:cNvSpPr>
          <p:nvPr>
            <p:ph type="ftr" sz="quarter" idx="11"/>
          </p:nvPr>
        </p:nvSpPr>
        <p:spPr>
          <a:xfrm>
            <a:off x="5118389" y="6343649"/>
            <a:ext cx="4114800" cy="365125"/>
          </a:xfrm>
        </p:spPr>
        <p:txBody>
          <a:bodyPr/>
          <a:lstStyle/>
          <a:p>
            <a:r>
              <a:rPr lang="fr-FR" smtClean="0"/>
              <a:t>Maxime RIFFLART ; Axel GAUVRIT ; Clément VACHET</a:t>
            </a:r>
            <a:endParaRPr lang="fr-FR"/>
          </a:p>
        </p:txBody>
      </p:sp>
      <p:pic>
        <p:nvPicPr>
          <p:cNvPr id="23" name="Image 2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b="1" u="sng"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V. Conclusion</a:t>
            </a:r>
          </a:p>
        </p:txBody>
      </p:sp>
      <p:pic>
        <p:nvPicPr>
          <p:cNvPr id="3074" name="Picture 2" descr="Le COURS d’éducation à la philosophie et à la citoyenneté - Le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93410" y="1252063"/>
            <a:ext cx="5567971" cy="4344587"/>
          </a:xfrm>
          <a:prstGeom prst="rect">
            <a:avLst/>
          </a:prstGeom>
          <a:noFill/>
          <a:extLst>
            <a:ext uri="{909E8E84-426E-40DD-AFC4-6F175D3DCCD1}">
              <a14:hiddenFill xmlns:a14="http://schemas.microsoft.com/office/drawing/2010/main">
                <a:solidFill>
                  <a:srgbClr val="FFFFFF"/>
                </a:solidFill>
              </a14:hiddenFill>
            </a:ext>
          </a:extLst>
        </p:spPr>
      </p:pic>
      <p:sp>
        <p:nvSpPr>
          <p:cNvPr id="9" name="Titre 1"/>
          <p:cNvSpPr>
            <a:spLocks noGrp="1"/>
          </p:cNvSpPr>
          <p:nvPr>
            <p:ph type="title"/>
          </p:nvPr>
        </p:nvSpPr>
        <p:spPr>
          <a:xfrm>
            <a:off x="284265" y="217782"/>
            <a:ext cx="8866662" cy="1325563"/>
          </a:xfrm>
        </p:spPr>
        <p:txBody>
          <a:bodyPr/>
          <a:lstStyle/>
          <a:p>
            <a:r>
              <a:rPr lang="fr-FR" dirty="0"/>
              <a:t>Vision à long terme</a:t>
            </a:r>
          </a:p>
        </p:txBody>
      </p:sp>
      <p:sp>
        <p:nvSpPr>
          <p:cNvPr id="4" name="Espace réservé de la date 3"/>
          <p:cNvSpPr>
            <a:spLocks noGrp="1"/>
          </p:cNvSpPr>
          <p:nvPr>
            <p:ph type="dt" sz="half" idx="10"/>
          </p:nvPr>
        </p:nvSpPr>
        <p:spPr/>
        <p:txBody>
          <a:bodyPr/>
          <a:lstStyle/>
          <a:p>
            <a:r>
              <a:rPr lang="fr-FR" smtClean="0"/>
              <a:t>30/05/2017</a:t>
            </a:r>
            <a:endParaRPr lang="fr-FR" dirty="0"/>
          </a:p>
        </p:txBody>
      </p:sp>
      <p:sp>
        <p:nvSpPr>
          <p:cNvPr id="5" name="Espace réservé du numéro de diapositive 4"/>
          <p:cNvSpPr>
            <a:spLocks noGrp="1"/>
          </p:cNvSpPr>
          <p:nvPr>
            <p:ph type="sldNum" sz="quarter" idx="12"/>
          </p:nvPr>
        </p:nvSpPr>
        <p:spPr/>
        <p:txBody>
          <a:bodyPr/>
          <a:lstStyle/>
          <a:p>
            <a:fld id="{EA27A45B-77EB-4839-A102-834B06C26C52}" type="slidenum">
              <a:rPr lang="fr-FR" smtClean="0"/>
              <a:pPr/>
              <a:t>23</a:t>
            </a:fld>
            <a:r>
              <a:rPr lang="fr-FR" smtClean="0"/>
              <a:t>/26</a:t>
            </a:r>
            <a:endParaRPr lang="fr-FR" dirty="0"/>
          </a:p>
        </p:txBody>
      </p:sp>
    </p:spTree>
    <p:extLst>
      <p:ext uri="{BB962C8B-B14F-4D97-AF65-F5344CB8AC3E}">
        <p14:creationId xmlns:p14="http://schemas.microsoft.com/office/powerpoint/2010/main" val="4248673251"/>
      </p:ext>
    </p:extLst>
  </p:cSld>
  <p:clrMapOvr>
    <a:masterClrMapping/>
  </p:clrMapOvr>
  <p:transition spd="med">
    <p:pull/>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3">
            <a:extLst>
              <a:ext uri="{28A0092B-C50C-407E-A947-70E740481C1C}">
                <a14:useLocalDpi xmlns:a14="http://schemas.microsoft.com/office/drawing/2010/main" val="0"/>
              </a:ext>
            </a:extLst>
          </a:blip>
          <a:srcRect t="7819" b="7817"/>
          <a:stretch/>
        </p:blipFill>
        <p:spPr>
          <a:xfrm>
            <a:off x="0" y="-1"/>
            <a:ext cx="12192000" cy="6858001"/>
          </a:xfrm>
          <a:prstGeom prst="rect">
            <a:avLst/>
          </a:prstGeom>
        </p:spPr>
      </p:pic>
      <p:pic>
        <p:nvPicPr>
          <p:cNvPr id="10" name="Imag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0867"/>
            <a:ext cx="12192000" cy="6978867"/>
          </a:xfrm>
          <a:prstGeom prst="rect">
            <a:avLst/>
          </a:prstGeom>
        </p:spPr>
      </p:pic>
      <p:sp>
        <p:nvSpPr>
          <p:cNvPr id="11" name="ZoneTexte 10"/>
          <p:cNvSpPr txBox="1"/>
          <p:nvPr/>
        </p:nvSpPr>
        <p:spPr>
          <a:xfrm>
            <a:off x="2957160" y="2828836"/>
            <a:ext cx="6277681"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CONCLUSION</a:t>
            </a:r>
          </a:p>
        </p:txBody>
      </p:sp>
      <p:pic>
        <p:nvPicPr>
          <p:cNvPr id="12" name="Image 11"/>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2008695242"/>
      </p:ext>
    </p:extLst>
  </p:cSld>
  <p:clrMapOvr>
    <a:masterClrMapping/>
  </p:clrMapOvr>
  <p:transition spd="med">
    <p:pull/>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Remerciements</a:t>
            </a:r>
          </a:p>
        </p:txBody>
      </p:sp>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pic>
        <p:nvPicPr>
          <p:cNvPr id="7" name="Picture 2" descr="Cisco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2462" y="3491973"/>
            <a:ext cx="2944142" cy="155257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switchupchallenge.com/wp-content/uploads/2015/09/bloc_0_logo.pn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619245" y="1856793"/>
            <a:ext cx="3810000" cy="1095375"/>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64169" y="1541103"/>
            <a:ext cx="2864134" cy="1680027"/>
          </a:xfrm>
          <a:prstGeom prst="rect">
            <a:avLst/>
          </a:prstGeom>
        </p:spPr>
      </p:pic>
      <p:pic>
        <p:nvPicPr>
          <p:cNvPr id="10" name="Picture 2" descr="http://www.cps-eu.fr/dossiers/racine/articles/s-thumb/1000x665/logo-entraide-le-relais--0.jpg"/>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567563" y="3491973"/>
            <a:ext cx="1389974" cy="203430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http://www.association-abribus.fr/wp-content/uploads/2014/09/abribus_logo.png"/>
          <p:cNvPicPr>
            <a:picLocks noChangeAspect="1" noChangeArrowheads="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036115" y="3655425"/>
            <a:ext cx="1404809" cy="1225673"/>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 Conclusion</a:t>
            </a:r>
          </a:p>
        </p:txBody>
      </p:sp>
      <p:sp>
        <p:nvSpPr>
          <p:cNvPr id="13" name="Espace réservé de la date 12"/>
          <p:cNvSpPr>
            <a:spLocks noGrp="1"/>
          </p:cNvSpPr>
          <p:nvPr>
            <p:ph type="dt" sz="half" idx="10"/>
          </p:nvPr>
        </p:nvSpPr>
        <p:spPr/>
        <p:txBody>
          <a:bodyPr/>
          <a:lstStyle/>
          <a:p>
            <a:r>
              <a:rPr lang="fr-FR" smtClean="0"/>
              <a:t>30/05/2017</a:t>
            </a:r>
            <a:endParaRPr lang="fr-FR" dirty="0"/>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25</a:t>
            </a:fld>
            <a:r>
              <a:rPr lang="fr-FR" smtClean="0"/>
              <a:t>/26</a:t>
            </a:r>
            <a:endParaRPr lang="fr-FR" dirty="0"/>
          </a:p>
        </p:txBody>
      </p:sp>
    </p:spTree>
    <p:extLst>
      <p:ext uri="{BB962C8B-B14F-4D97-AF65-F5344CB8AC3E}">
        <p14:creationId xmlns:p14="http://schemas.microsoft.com/office/powerpoint/2010/main" val="4210251379"/>
      </p:ext>
    </p:extLst>
  </p:cSld>
  <p:clrMapOvr>
    <a:masterClrMapping/>
  </p:clrMapOvr>
  <p:transition spd="med">
    <p:pull/>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pic>
        <p:nvPicPr>
          <p:cNvPr id="8" name="Picture 6" descr="Afficher l'image d'origine"/>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115" y="972951"/>
            <a:ext cx="2702038" cy="2252825"/>
          </a:xfrm>
          <a:prstGeom prst="rect">
            <a:avLst/>
          </a:prstGeom>
          <a:noFill/>
          <a:extLst>
            <a:ext uri="{909E8E84-426E-40DD-AFC4-6F175D3DCCD1}">
              <a14:hiddenFill xmlns:a14="http://schemas.microsoft.com/office/drawing/2010/main">
                <a:solidFill>
                  <a:srgbClr val="FFFFFF"/>
                </a:solidFill>
              </a14:hiddenFill>
            </a:ext>
          </a:extLst>
        </p:spPr>
      </p:pic>
      <p:sp>
        <p:nvSpPr>
          <p:cNvPr id="9" name="ZoneTexte 8"/>
          <p:cNvSpPr txBox="1"/>
          <p:nvPr/>
        </p:nvSpPr>
        <p:spPr>
          <a:xfrm>
            <a:off x="3934860" y="1958946"/>
            <a:ext cx="4897110" cy="584775"/>
          </a:xfrm>
          <a:prstGeom prst="rect">
            <a:avLst/>
          </a:prstGeom>
          <a:noFill/>
        </p:spPr>
        <p:txBody>
          <a:bodyPr wrap="none" rtlCol="0">
            <a:spAutoFit/>
          </a:bodyPr>
          <a:lstStyle/>
          <a:p>
            <a:r>
              <a:rPr lang="fr-FR" sz="3200" b="1" dirty="0"/>
              <a:t>Facebook.com/</a:t>
            </a:r>
            <a:r>
              <a:rPr lang="fr-FR" sz="3200" b="1" dirty="0" err="1"/>
              <a:t>SuspenDons</a:t>
            </a:r>
            <a:endParaRPr lang="fr-FR" sz="3200" b="1" dirty="0"/>
          </a:p>
        </p:txBody>
      </p:sp>
      <p:sp>
        <p:nvSpPr>
          <p:cNvPr id="11" name="ZoneTexte 10"/>
          <p:cNvSpPr txBox="1"/>
          <p:nvPr/>
        </p:nvSpPr>
        <p:spPr>
          <a:xfrm>
            <a:off x="4002144" y="4016167"/>
            <a:ext cx="3586495" cy="584775"/>
          </a:xfrm>
          <a:prstGeom prst="rect">
            <a:avLst/>
          </a:prstGeom>
          <a:noFill/>
        </p:spPr>
        <p:txBody>
          <a:bodyPr wrap="none" rtlCol="0">
            <a:spAutoFit/>
          </a:bodyPr>
          <a:lstStyle/>
          <a:p>
            <a:r>
              <a:rPr lang="fr-FR" sz="3200" b="1" dirty="0"/>
              <a:t>www.suspendons.fr</a:t>
            </a:r>
          </a:p>
        </p:txBody>
      </p:sp>
      <p:sp>
        <p:nvSpPr>
          <p:cNvPr id="12" name="ZoneTexte 11"/>
          <p:cNvSpPr txBox="1"/>
          <p:nvPr/>
        </p:nvSpPr>
        <p:spPr>
          <a:xfrm>
            <a:off x="9546933" y="1131460"/>
            <a:ext cx="2505867" cy="3970318"/>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Quel est le projet</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V. Conclusion</a:t>
            </a:r>
          </a:p>
        </p:txBody>
      </p:sp>
      <p:graphicFrame>
        <p:nvGraphicFramePr>
          <p:cNvPr id="2" name="Objet 1"/>
          <p:cNvGraphicFramePr>
            <a:graphicFrameLocks noChangeAspect="1"/>
          </p:cNvGraphicFramePr>
          <p:nvPr>
            <p:extLst>
              <p:ext uri="{D42A27DB-BD31-4B8C-83A1-F6EECF244321}">
                <p14:modId xmlns:p14="http://schemas.microsoft.com/office/powerpoint/2010/main" val="2224778981"/>
              </p:ext>
            </p:extLst>
          </p:nvPr>
        </p:nvGraphicFramePr>
        <p:xfrm>
          <a:off x="826345" y="3047066"/>
          <a:ext cx="2533577" cy="2522976"/>
        </p:xfrm>
        <a:graphic>
          <a:graphicData uri="http://schemas.openxmlformats.org/presentationml/2006/ole">
            <mc:AlternateContent xmlns:mc="http://schemas.openxmlformats.org/markup-compatibility/2006">
              <mc:Choice xmlns:v="urn:schemas-microsoft-com:vml" Requires="v">
                <p:oleObj spid="_x0000_s1049" name="Image" r:id="rId4" imgW="758880" imgH="755640" progId="Photoshop.Image.18">
                  <p:embed/>
                </p:oleObj>
              </mc:Choice>
              <mc:Fallback>
                <p:oleObj name="Image" r:id="rId4" imgW="758880" imgH="755640" progId="Photoshop.Image.18">
                  <p:embed/>
                  <p:pic>
                    <p:nvPicPr>
                      <p:cNvPr id="0" name=""/>
                      <p:cNvPicPr/>
                      <p:nvPr/>
                    </p:nvPicPr>
                    <p:blipFill>
                      <a:blip r:embed="rId5"/>
                      <a:stretch>
                        <a:fillRect/>
                      </a:stretch>
                    </p:blipFill>
                    <p:spPr>
                      <a:xfrm>
                        <a:off x="826345" y="3047066"/>
                        <a:ext cx="2533577" cy="2522976"/>
                      </a:xfrm>
                      <a:prstGeom prst="rect">
                        <a:avLst/>
                      </a:prstGeom>
                    </p:spPr>
                  </p:pic>
                </p:oleObj>
              </mc:Fallback>
            </mc:AlternateContent>
          </a:graphicData>
        </a:graphic>
      </p:graphicFrame>
      <p:sp>
        <p:nvSpPr>
          <p:cNvPr id="13" name="Titre 1"/>
          <p:cNvSpPr>
            <a:spLocks noGrp="1"/>
          </p:cNvSpPr>
          <p:nvPr>
            <p:ph type="title"/>
          </p:nvPr>
        </p:nvSpPr>
        <p:spPr>
          <a:xfrm>
            <a:off x="284265" y="217782"/>
            <a:ext cx="8866662" cy="1325563"/>
          </a:xfrm>
        </p:spPr>
        <p:txBody>
          <a:bodyPr/>
          <a:lstStyle/>
          <a:p>
            <a:r>
              <a:rPr lang="fr-FR" dirty="0"/>
              <a:t>Restez informés</a:t>
            </a:r>
          </a:p>
        </p:txBody>
      </p:sp>
      <p:sp>
        <p:nvSpPr>
          <p:cNvPr id="10" name="Espace réservé de la date 9"/>
          <p:cNvSpPr>
            <a:spLocks noGrp="1"/>
          </p:cNvSpPr>
          <p:nvPr>
            <p:ph type="dt" sz="half" idx="10"/>
          </p:nvPr>
        </p:nvSpPr>
        <p:spPr/>
        <p:txBody>
          <a:bodyPr/>
          <a:lstStyle/>
          <a:p>
            <a:r>
              <a:rPr lang="fr-FR" smtClean="0"/>
              <a:t>30/05/2017</a:t>
            </a:r>
            <a:endParaRPr lang="fr-FR" dirty="0"/>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26</a:t>
            </a:fld>
            <a:r>
              <a:rPr lang="fr-FR" smtClean="0"/>
              <a:t>/26</a:t>
            </a:r>
            <a:endParaRPr lang="fr-FR" dirty="0"/>
          </a:p>
        </p:txBody>
      </p:sp>
    </p:spTree>
    <p:extLst>
      <p:ext uri="{BB962C8B-B14F-4D97-AF65-F5344CB8AC3E}">
        <p14:creationId xmlns:p14="http://schemas.microsoft.com/office/powerpoint/2010/main" val="1130498436"/>
      </p:ext>
    </p:extLst>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Problématique</a:t>
            </a:r>
          </a:p>
        </p:txBody>
      </p:sp>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sp>
        <p:nvSpPr>
          <p:cNvPr id="7" name="Espace réservé du contenu 6"/>
          <p:cNvSpPr txBox="1">
            <a:spLocks noGrp="1"/>
          </p:cNvSpPr>
          <p:nvPr>
            <p:ph idx="1"/>
          </p:nvPr>
        </p:nvSpPr>
        <p:spPr>
          <a:xfrm>
            <a:off x="284265" y="2930915"/>
            <a:ext cx="8866662" cy="996170"/>
          </a:xfrm>
          <a:prstGeom prst="rect">
            <a:avLst/>
          </a:prstGeom>
          <a:noFill/>
        </p:spPr>
        <p:txBody>
          <a:bodyPr wrap="square" rtlCol="0">
            <a:spAutoFit/>
          </a:bodyPr>
          <a:lstStyle/>
          <a:p>
            <a:pPr marL="0" indent="0" algn="ctr">
              <a:buNone/>
            </a:pPr>
            <a:r>
              <a:rPr lang="fr-FR" sz="2800" b="1" dirty="0">
                <a:latin typeface="Century Gothic" panose="020B0502020202020204" pitchFamily="34" charset="0"/>
              </a:rPr>
              <a:t>« Comment permettre à tous d’aider les sans-abris</a:t>
            </a:r>
          </a:p>
          <a:p>
            <a:pPr marL="0" indent="0" algn="ctr">
              <a:buNone/>
            </a:pPr>
            <a:r>
              <a:rPr lang="fr-FR" sz="2800" b="1" dirty="0">
                <a:latin typeface="Century Gothic" panose="020B0502020202020204" pitchFamily="34" charset="0"/>
              </a:rPr>
              <a:t> grâce aux nouvelles technologies ? » </a:t>
            </a:r>
          </a:p>
        </p:txBody>
      </p:sp>
      <p:sp>
        <p:nvSpPr>
          <p:cNvPr id="8" name="ZoneTexte 7"/>
          <p:cNvSpPr txBox="1"/>
          <p:nvPr/>
        </p:nvSpPr>
        <p:spPr>
          <a:xfrm>
            <a:off x="9565698" y="1859339"/>
            <a:ext cx="2505867" cy="3139321"/>
          </a:xfrm>
          <a:prstGeom prst="rect">
            <a:avLst/>
          </a:prstGeom>
          <a:noFill/>
        </p:spPr>
        <p:txBody>
          <a:bodyPr wrap="square" rtlCol="0">
            <a:spAutoFit/>
          </a:bodyPr>
          <a:lstStyle/>
          <a:p>
            <a:r>
              <a:rPr lang="fr-FR" b="1" u="sng"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9" name="Espace réservé de la date 8"/>
          <p:cNvSpPr>
            <a:spLocks noGrp="1"/>
          </p:cNvSpPr>
          <p:nvPr>
            <p:ph type="dt" sz="half" idx="10"/>
          </p:nvPr>
        </p:nvSpPr>
        <p:spPr/>
        <p:txBody>
          <a:bodyPr/>
          <a:lstStyle/>
          <a:p>
            <a:r>
              <a:rPr lang="fr-FR" smtClean="0"/>
              <a:t>30/05/2017</a:t>
            </a:r>
            <a:endParaRPr lang="fr-FR" dirty="0"/>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3</a:t>
            </a:fld>
            <a:r>
              <a:rPr lang="fr-FR" smtClean="0"/>
              <a:t>/26</a:t>
            </a:r>
            <a:endParaRPr lang="fr-FR" dirty="0"/>
          </a:p>
        </p:txBody>
      </p:sp>
      <p:sp>
        <p:nvSpPr>
          <p:cNvPr id="11" name="Pensées 10"/>
          <p:cNvSpPr/>
          <p:nvPr/>
        </p:nvSpPr>
        <p:spPr>
          <a:xfrm>
            <a:off x="688953" y="1765866"/>
            <a:ext cx="2315504" cy="894747"/>
          </a:xfrm>
          <a:prstGeom prst="cloudCallout">
            <a:avLst>
              <a:gd name="adj1" fmla="val 18344"/>
              <a:gd name="adj2" fmla="val 72233"/>
            </a:avLst>
          </a:prstGeom>
          <a:ln>
            <a:solidFill>
              <a:schemeClr val="accent1">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fr-FR" sz="2000" dirty="0" smtClean="0"/>
              <a:t>¼ Travaillent</a:t>
            </a:r>
            <a:endParaRPr lang="fr-FR" sz="2000" dirty="0"/>
          </a:p>
        </p:txBody>
      </p:sp>
      <p:sp>
        <p:nvSpPr>
          <p:cNvPr id="12" name="Pensées 11"/>
          <p:cNvSpPr/>
          <p:nvPr/>
        </p:nvSpPr>
        <p:spPr>
          <a:xfrm>
            <a:off x="3408347" y="4571345"/>
            <a:ext cx="1693931" cy="653798"/>
          </a:xfrm>
          <a:prstGeom prst="cloudCallout">
            <a:avLst>
              <a:gd name="adj1" fmla="val -28545"/>
              <a:gd name="adj2" fmla="val -109550"/>
            </a:avLst>
          </a:prstGeom>
          <a:ln>
            <a:solidFill>
              <a:schemeClr val="accent1">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fr-FR" sz="2000" dirty="0" smtClean="0"/>
              <a:t>16 Morts</a:t>
            </a:r>
            <a:endParaRPr lang="fr-FR" sz="2000" dirty="0"/>
          </a:p>
        </p:txBody>
      </p:sp>
      <p:sp>
        <p:nvSpPr>
          <p:cNvPr id="13" name="Pensées 12"/>
          <p:cNvSpPr/>
          <p:nvPr/>
        </p:nvSpPr>
        <p:spPr>
          <a:xfrm>
            <a:off x="4681310" y="1587305"/>
            <a:ext cx="3256105" cy="801273"/>
          </a:xfrm>
          <a:prstGeom prst="cloudCallout">
            <a:avLst>
              <a:gd name="adj1" fmla="val -31010"/>
              <a:gd name="adj2" fmla="val 91285"/>
            </a:avLst>
          </a:prstGeom>
          <a:ln>
            <a:solidFill>
              <a:schemeClr val="accent1">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fr-FR" sz="2000" dirty="0" smtClean="0"/>
              <a:t>130 000 en France</a:t>
            </a:r>
            <a:endParaRPr lang="fr-FR" sz="2000" dirty="0"/>
          </a:p>
        </p:txBody>
      </p:sp>
      <p:sp>
        <p:nvSpPr>
          <p:cNvPr id="14" name="Pensées 13"/>
          <p:cNvSpPr/>
          <p:nvPr/>
        </p:nvSpPr>
        <p:spPr>
          <a:xfrm>
            <a:off x="6372578" y="4371682"/>
            <a:ext cx="2575479" cy="942973"/>
          </a:xfrm>
          <a:prstGeom prst="cloudCallout">
            <a:avLst>
              <a:gd name="adj1" fmla="val -22678"/>
              <a:gd name="adj2" fmla="val -84826"/>
            </a:avLst>
          </a:prstGeom>
          <a:ln>
            <a:solidFill>
              <a:schemeClr val="accent1">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fr-FR" sz="2000" dirty="0" smtClean="0"/>
              <a:t>500 sur Strasbourg</a:t>
            </a:r>
            <a:endParaRPr lang="fr-FR" sz="2000" dirty="0"/>
          </a:p>
        </p:txBody>
      </p:sp>
    </p:spTree>
    <p:extLst>
      <p:ext uri="{BB962C8B-B14F-4D97-AF65-F5344CB8AC3E}">
        <p14:creationId xmlns:p14="http://schemas.microsoft.com/office/powerpoint/2010/main" val="3069861115"/>
      </p:ext>
    </p:extLst>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extLst>
              <a:ext uri="{28A0092B-C50C-407E-A947-70E740481C1C}">
                <a14:useLocalDpi xmlns:a14="http://schemas.microsoft.com/office/drawing/2010/main" val="0"/>
              </a:ext>
            </a:extLst>
          </a:blip>
          <a:srcRect t="7986" b="7986"/>
          <a:stretch/>
        </p:blipFill>
        <p:spPr>
          <a:xfrm>
            <a:off x="0" y="0"/>
            <a:ext cx="12192000" cy="6858000"/>
          </a:xfrm>
          <a:prstGeom prst="rect">
            <a:avLst/>
          </a:prstGeom>
        </p:spPr>
      </p:pic>
      <p:pic>
        <p:nvPicPr>
          <p:cNvPr id="13" name="Image 12"/>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12" name="ZoneTexte 11"/>
          <p:cNvSpPr txBox="1"/>
          <p:nvPr/>
        </p:nvSpPr>
        <p:spPr>
          <a:xfrm>
            <a:off x="1117714" y="2828835"/>
            <a:ext cx="9956572" cy="1200329"/>
          </a:xfrm>
          <a:prstGeom prst="rect">
            <a:avLst/>
          </a:prstGeom>
          <a:noFill/>
        </p:spPr>
        <p:txBody>
          <a:bodyPr wrap="none" rtlCol="0">
            <a:spAutoFit/>
          </a:bodyPr>
          <a:lstStyle/>
          <a:p>
            <a:r>
              <a:rPr lang="fr-FR" sz="7200" b="1" dirty="0">
                <a:solidFill>
                  <a:schemeClr val="bg1"/>
                </a:solidFill>
                <a:latin typeface="Century Gothic" panose="020B0502020202020204" pitchFamily="34" charset="0"/>
              </a:rPr>
              <a:t>Présentation du projet</a:t>
            </a:r>
          </a:p>
        </p:txBody>
      </p:sp>
      <p:pic>
        <p:nvPicPr>
          <p:cNvPr id="5" name="Imag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Tree>
    <p:extLst>
      <p:ext uri="{BB962C8B-B14F-4D97-AF65-F5344CB8AC3E}">
        <p14:creationId xmlns:p14="http://schemas.microsoft.com/office/powerpoint/2010/main" val="292987945"/>
      </p:ext>
    </p:extLst>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pic>
        <p:nvPicPr>
          <p:cNvPr id="1026" name="Picture 2" descr="https://scontent.xx.fbcdn.net/v/t35.0-0/p480x480/18575946_10211520331395529_592473566_o.jpg?oh=99ab80a561a55b58e42b7fce36f12ce3&amp;oe=591FA0B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7887" y="1131460"/>
            <a:ext cx="7161004" cy="4638707"/>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 9"/>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3" name="ZoneTexte 12"/>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3" name="Espace réservé de la date 2"/>
          <p:cNvSpPr>
            <a:spLocks noGrp="1"/>
          </p:cNvSpPr>
          <p:nvPr>
            <p:ph type="dt" sz="half" idx="10"/>
          </p:nvPr>
        </p:nvSpPr>
        <p:spPr/>
        <p:txBody>
          <a:bodyPr/>
          <a:lstStyle/>
          <a:p>
            <a:r>
              <a:rPr lang="fr-FR" smtClean="0"/>
              <a:t>30/05/2017</a:t>
            </a:r>
            <a:endParaRPr lang="fr-FR" dirty="0"/>
          </a:p>
        </p:txBody>
      </p:sp>
      <p:sp>
        <p:nvSpPr>
          <p:cNvPr id="6" name="Espace réservé du numéro de diapositive 5"/>
          <p:cNvSpPr>
            <a:spLocks noGrp="1"/>
          </p:cNvSpPr>
          <p:nvPr>
            <p:ph type="sldNum" sz="quarter" idx="12"/>
          </p:nvPr>
        </p:nvSpPr>
        <p:spPr/>
        <p:txBody>
          <a:bodyPr/>
          <a:lstStyle/>
          <a:p>
            <a:fld id="{EA27A45B-77EB-4839-A102-834B06C26C52}" type="slidenum">
              <a:rPr lang="fr-FR" smtClean="0"/>
              <a:pPr/>
              <a:t>5</a:t>
            </a:fld>
            <a:r>
              <a:rPr lang="fr-FR" smtClean="0"/>
              <a:t>/26</a:t>
            </a:r>
            <a:endParaRPr lang="fr-FR" dirty="0"/>
          </a:p>
        </p:txBody>
      </p:sp>
      <p:sp>
        <p:nvSpPr>
          <p:cNvPr id="12" name="Titre 1"/>
          <p:cNvSpPr>
            <a:spLocks noGrp="1"/>
          </p:cNvSpPr>
          <p:nvPr>
            <p:ph type="title"/>
          </p:nvPr>
        </p:nvSpPr>
        <p:spPr>
          <a:xfrm>
            <a:off x="284265" y="217782"/>
            <a:ext cx="8866662" cy="1325563"/>
          </a:xfrm>
        </p:spPr>
        <p:txBody>
          <a:bodyPr/>
          <a:lstStyle/>
          <a:p>
            <a:r>
              <a:rPr lang="fr-FR" dirty="0" smtClean="0"/>
              <a:t>Solution identifiée</a:t>
            </a:r>
            <a:endParaRPr lang="fr-FR" dirty="0"/>
          </a:p>
        </p:txBody>
      </p:sp>
    </p:spTree>
    <p:extLst>
      <p:ext uri="{BB962C8B-B14F-4D97-AF65-F5344CB8AC3E}">
        <p14:creationId xmlns:p14="http://schemas.microsoft.com/office/powerpoint/2010/main" val="3943038082"/>
      </p:ext>
    </p:extLst>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Fonctionnement</a:t>
            </a:r>
          </a:p>
        </p:txBody>
      </p:sp>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pic>
        <p:nvPicPr>
          <p:cNvPr id="9" name="Image 8"/>
          <p:cNvPicPr>
            <a:picLocks noChangeAspect="1"/>
          </p:cNvPicPr>
          <p:nvPr/>
        </p:nvPicPr>
        <p:blipFill rotWithShape="1">
          <a:blip r:embed="rId3">
            <a:extLst>
              <a:ext uri="{28A0092B-C50C-407E-A947-70E740481C1C}">
                <a14:useLocalDpi xmlns:a14="http://schemas.microsoft.com/office/drawing/2010/main" val="0"/>
              </a:ext>
            </a:extLst>
          </a:blip>
          <a:srcRect b="50251"/>
          <a:stretch/>
        </p:blipFill>
        <p:spPr>
          <a:xfrm>
            <a:off x="247280" y="2091520"/>
            <a:ext cx="8940631" cy="2674958"/>
          </a:xfrm>
          <a:prstGeom prst="rect">
            <a:avLst/>
          </a:prstGeom>
        </p:spPr>
      </p:pic>
      <p:sp>
        <p:nvSpPr>
          <p:cNvPr id="10" name="ZoneTexte 9"/>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12" name="Espace réservé de la date 11"/>
          <p:cNvSpPr>
            <a:spLocks noGrp="1"/>
          </p:cNvSpPr>
          <p:nvPr>
            <p:ph type="dt" sz="half" idx="10"/>
          </p:nvPr>
        </p:nvSpPr>
        <p:spPr/>
        <p:txBody>
          <a:bodyPr/>
          <a:lstStyle/>
          <a:p>
            <a:r>
              <a:rPr lang="fr-FR" smtClean="0"/>
              <a:t>30/05/2017</a:t>
            </a:r>
            <a:endParaRPr lang="fr-FR" dirty="0"/>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pPr/>
              <a:t>6</a:t>
            </a:fld>
            <a:r>
              <a:rPr lang="fr-FR" smtClean="0"/>
              <a:t>/26</a:t>
            </a:r>
            <a:endParaRPr lang="fr-FR" dirty="0"/>
          </a:p>
        </p:txBody>
      </p:sp>
    </p:spTree>
    <p:extLst>
      <p:ext uri="{BB962C8B-B14F-4D97-AF65-F5344CB8AC3E}">
        <p14:creationId xmlns:p14="http://schemas.microsoft.com/office/powerpoint/2010/main" val="1296549673"/>
      </p:ext>
    </p:extLst>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Fonctionnement</a:t>
            </a:r>
          </a:p>
        </p:txBody>
      </p:sp>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pic>
        <p:nvPicPr>
          <p:cNvPr id="8" name="Image 7"/>
          <p:cNvPicPr>
            <a:picLocks noChangeAspect="1"/>
          </p:cNvPicPr>
          <p:nvPr/>
        </p:nvPicPr>
        <p:blipFill rotWithShape="1">
          <a:blip r:embed="rId3">
            <a:extLst>
              <a:ext uri="{28A0092B-C50C-407E-A947-70E740481C1C}">
                <a14:useLocalDpi xmlns:a14="http://schemas.microsoft.com/office/drawing/2010/main" val="0"/>
              </a:ext>
            </a:extLst>
          </a:blip>
          <a:srcRect t="50146"/>
          <a:stretch/>
        </p:blipFill>
        <p:spPr>
          <a:xfrm>
            <a:off x="247280" y="2088686"/>
            <a:ext cx="8940631" cy="2680625"/>
          </a:xfrm>
          <a:prstGeom prst="rect">
            <a:avLst/>
          </a:prstGeom>
        </p:spPr>
      </p:pic>
      <p:sp>
        <p:nvSpPr>
          <p:cNvPr id="10" name="ZoneTexte 9"/>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12" name="Espace réservé de la date 11"/>
          <p:cNvSpPr>
            <a:spLocks noGrp="1"/>
          </p:cNvSpPr>
          <p:nvPr>
            <p:ph type="dt" sz="half" idx="10"/>
          </p:nvPr>
        </p:nvSpPr>
        <p:spPr/>
        <p:txBody>
          <a:bodyPr/>
          <a:lstStyle/>
          <a:p>
            <a:r>
              <a:rPr lang="fr-FR" smtClean="0"/>
              <a:t>30/05/2017</a:t>
            </a:r>
            <a:endParaRPr lang="fr-FR" dirty="0"/>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pPr/>
              <a:t>7</a:t>
            </a:fld>
            <a:r>
              <a:rPr lang="fr-FR" smtClean="0"/>
              <a:t>/26</a:t>
            </a:r>
            <a:endParaRPr lang="fr-FR" dirty="0"/>
          </a:p>
        </p:txBody>
      </p:sp>
    </p:spTree>
    <p:extLst>
      <p:ext uri="{BB962C8B-B14F-4D97-AF65-F5344CB8AC3E}">
        <p14:creationId xmlns:p14="http://schemas.microsoft.com/office/powerpoint/2010/main" val="3022072515"/>
      </p:ext>
    </p:extLst>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p:cNvSpPr txBox="1"/>
          <p:nvPr/>
        </p:nvSpPr>
        <p:spPr>
          <a:xfrm>
            <a:off x="1169281" y="1925983"/>
            <a:ext cx="5230663" cy="707886"/>
          </a:xfrm>
          <a:prstGeom prst="rect">
            <a:avLst/>
          </a:prstGeom>
          <a:noFill/>
        </p:spPr>
        <p:txBody>
          <a:bodyPr wrap="none" rtlCol="0">
            <a:spAutoFit/>
          </a:bodyPr>
          <a:lstStyle/>
          <a:p>
            <a:pPr marL="285750" indent="-285750">
              <a:buFont typeface="Arial" panose="020B0604020202020204" pitchFamily="34" charset="0"/>
              <a:buChar char="•"/>
            </a:pPr>
            <a:r>
              <a:rPr lang="fr-FR" sz="2000" b="1" dirty="0"/>
              <a:t>Reprends le principe des « dons suspendus »</a:t>
            </a:r>
          </a:p>
          <a:p>
            <a:pPr marL="285750" indent="-285750">
              <a:buFont typeface="Arial" panose="020B0604020202020204" pitchFamily="34" charset="0"/>
              <a:buChar char="•"/>
            </a:pPr>
            <a:endParaRPr lang="fr-FR" sz="2000" b="1" dirty="0"/>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8188" y="3157797"/>
            <a:ext cx="1743075" cy="1485900"/>
          </a:xfrm>
          <a:prstGeom prst="rect">
            <a:avLst/>
          </a:prstGeom>
        </p:spPr>
      </p:pic>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1990" y="3157797"/>
            <a:ext cx="1485900" cy="1485900"/>
          </a:xfrm>
          <a:prstGeom prst="rect">
            <a:avLst/>
          </a:prstGeom>
        </p:spPr>
      </p:pic>
      <p:sp>
        <p:nvSpPr>
          <p:cNvPr id="6" name="Espace réservé du pied de page 5"/>
          <p:cNvSpPr>
            <a:spLocks noGrp="1"/>
          </p:cNvSpPr>
          <p:nvPr>
            <p:ph type="ftr" sz="quarter" idx="11"/>
          </p:nvPr>
        </p:nvSpPr>
        <p:spPr>
          <a:xfrm>
            <a:off x="5118389" y="6343649"/>
            <a:ext cx="4114800" cy="365125"/>
          </a:xfrm>
        </p:spPr>
        <p:txBody>
          <a:bodyPr/>
          <a:lstStyle/>
          <a:p>
            <a:r>
              <a:rPr lang="fr-FR" smtClean="0"/>
              <a:t>Maxime RIFFLART ; Axel GAUVRIT ; Clément VACHET</a:t>
            </a:r>
            <a:endParaRPr lang="fr-FR"/>
          </a:p>
        </p:txBody>
      </p:sp>
      <p:pic>
        <p:nvPicPr>
          <p:cNvPr id="15" name="Image 1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pic>
        <p:nvPicPr>
          <p:cNvPr id="2050" name="Picture 2" descr="Le Carill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0893" y="3157797"/>
            <a:ext cx="1357122" cy="1485900"/>
          </a:xfrm>
          <a:prstGeom prst="rect">
            <a:avLst/>
          </a:prstGeom>
          <a:noFill/>
          <a:extLst>
            <a:ext uri="{909E8E84-426E-40DD-AFC4-6F175D3DCCD1}">
              <a14:hiddenFill xmlns:a14="http://schemas.microsoft.com/office/drawing/2010/main">
                <a:solidFill>
                  <a:srgbClr val="FFFFFF"/>
                </a:solidFill>
              </a14:hiddenFill>
            </a:ext>
          </a:extLst>
        </p:spPr>
      </p:pic>
      <p:sp>
        <p:nvSpPr>
          <p:cNvPr id="16" name="Titre 1"/>
          <p:cNvSpPr>
            <a:spLocks noGrp="1"/>
          </p:cNvSpPr>
          <p:nvPr>
            <p:ph type="title"/>
          </p:nvPr>
        </p:nvSpPr>
        <p:spPr>
          <a:xfrm>
            <a:off x="284265" y="217782"/>
            <a:ext cx="8866662" cy="1325563"/>
          </a:xfrm>
        </p:spPr>
        <p:txBody>
          <a:bodyPr/>
          <a:lstStyle/>
          <a:p>
            <a:r>
              <a:rPr lang="fr-FR" dirty="0" smtClean="0"/>
              <a:t>Acteurs existants</a:t>
            </a:r>
            <a:endParaRPr lang="fr-FR" dirty="0"/>
          </a:p>
        </p:txBody>
      </p:sp>
      <p:sp>
        <p:nvSpPr>
          <p:cNvPr id="18" name="ZoneTexte 17"/>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7" name="Espace réservé de la date 6"/>
          <p:cNvSpPr>
            <a:spLocks noGrp="1"/>
          </p:cNvSpPr>
          <p:nvPr>
            <p:ph type="dt" sz="half" idx="10"/>
          </p:nvPr>
        </p:nvSpPr>
        <p:spPr/>
        <p:txBody>
          <a:bodyPr/>
          <a:lstStyle/>
          <a:p>
            <a:r>
              <a:rPr lang="fr-FR" smtClean="0"/>
              <a:t>30/05/2017</a:t>
            </a:r>
            <a:endParaRPr lang="fr-FR" dirty="0"/>
          </a:p>
        </p:txBody>
      </p:sp>
      <p:sp>
        <p:nvSpPr>
          <p:cNvPr id="9" name="Espace réservé du numéro de diapositive 8"/>
          <p:cNvSpPr>
            <a:spLocks noGrp="1"/>
          </p:cNvSpPr>
          <p:nvPr>
            <p:ph type="sldNum" sz="quarter" idx="12"/>
          </p:nvPr>
        </p:nvSpPr>
        <p:spPr/>
        <p:txBody>
          <a:bodyPr/>
          <a:lstStyle/>
          <a:p>
            <a:fld id="{EA27A45B-77EB-4839-A102-834B06C26C52}" type="slidenum">
              <a:rPr lang="fr-FR" smtClean="0"/>
              <a:pPr/>
              <a:t>8</a:t>
            </a:fld>
            <a:r>
              <a:rPr lang="fr-FR" smtClean="0"/>
              <a:t>/26</a:t>
            </a:r>
            <a:endParaRPr lang="fr-FR" dirty="0"/>
          </a:p>
        </p:txBody>
      </p:sp>
    </p:spTree>
    <p:extLst>
      <p:ext uri="{BB962C8B-B14F-4D97-AF65-F5344CB8AC3E}">
        <p14:creationId xmlns:p14="http://schemas.microsoft.com/office/powerpoint/2010/main" val="4111149012"/>
      </p:ext>
    </p:extLst>
  </p:cSld>
  <p:clrMapOvr>
    <a:masterClrMapping/>
  </p:clrMapOvr>
  <p:transition spd="med">
    <p:pull/>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917987" y="1629479"/>
            <a:ext cx="7599218" cy="3899650"/>
          </a:xfrm>
        </p:spPr>
        <p:txBody>
          <a:bodyPr/>
          <a:lstStyle/>
          <a:p>
            <a:r>
              <a:rPr lang="fr-FR" dirty="0"/>
              <a:t>Partenaires: Publicité visible. Cible attentive et locale</a:t>
            </a:r>
          </a:p>
          <a:p>
            <a:endParaRPr lang="fr-FR" sz="2000" dirty="0"/>
          </a:p>
          <a:p>
            <a:r>
              <a:rPr lang="fr-FR" dirty="0"/>
              <a:t>Utilisateurs: les entreprises </a:t>
            </a:r>
            <a:r>
              <a:rPr lang="fr-FR" dirty="0" smtClean="0"/>
              <a:t>proposées </a:t>
            </a:r>
            <a:r>
              <a:rPr lang="fr-FR" dirty="0"/>
              <a:t>sont respectueuses.</a:t>
            </a:r>
          </a:p>
          <a:p>
            <a:endParaRPr lang="fr-FR" sz="2000" dirty="0"/>
          </a:p>
          <a:p>
            <a:r>
              <a:rPr lang="fr-FR" dirty="0"/>
              <a:t>Bénéficiaires: Pas de stigmatisation, pas besoin de quémander. Ils (</a:t>
            </a:r>
            <a:r>
              <a:rPr lang="fr-FR" dirty="0" err="1"/>
              <a:t>re</a:t>
            </a:r>
            <a:r>
              <a:rPr lang="fr-FR" dirty="0"/>
              <a:t>)deviennent des clients normaux</a:t>
            </a:r>
          </a:p>
          <a:p>
            <a:endParaRPr lang="fr-FR" dirty="0"/>
          </a:p>
          <a:p>
            <a:endParaRPr lang="fr-FR" dirty="0"/>
          </a:p>
        </p:txBody>
      </p:sp>
      <p:sp>
        <p:nvSpPr>
          <p:cNvPr id="5" name="Espace réservé du pied de page 4"/>
          <p:cNvSpPr>
            <a:spLocks noGrp="1"/>
          </p:cNvSpPr>
          <p:nvPr>
            <p:ph type="ftr" sz="quarter" idx="11"/>
          </p:nvPr>
        </p:nvSpPr>
        <p:spPr/>
        <p:txBody>
          <a:bodyPr/>
          <a:lstStyle/>
          <a:p>
            <a:r>
              <a:rPr lang="fr-FR" smtClean="0"/>
              <a:t>Maxime RIFFLART ; Axel GAUVRIT ; Clément VACHET</a:t>
            </a:r>
            <a:endParaRPr lang="fr-FR"/>
          </a:p>
        </p:txBody>
      </p:sp>
      <p:pic>
        <p:nvPicPr>
          <p:cNvPr id="11" name="Image 10"/>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054" y="5854035"/>
            <a:ext cx="1432800" cy="909600"/>
          </a:xfrm>
          <a:prstGeom prst="rect">
            <a:avLst/>
          </a:prstGeom>
        </p:spPr>
      </p:pic>
      <p:sp>
        <p:nvSpPr>
          <p:cNvPr id="13" name="Titre 1"/>
          <p:cNvSpPr>
            <a:spLocks noGrp="1"/>
          </p:cNvSpPr>
          <p:nvPr>
            <p:ph type="title"/>
          </p:nvPr>
        </p:nvSpPr>
        <p:spPr>
          <a:xfrm>
            <a:off x="284265" y="217782"/>
            <a:ext cx="8866662" cy="1325563"/>
          </a:xfrm>
        </p:spPr>
        <p:txBody>
          <a:bodyPr/>
          <a:lstStyle/>
          <a:p>
            <a:r>
              <a:rPr lang="fr-FR" dirty="0"/>
              <a:t>Notre valeur ajoutée</a:t>
            </a:r>
          </a:p>
        </p:txBody>
      </p:sp>
      <p:sp>
        <p:nvSpPr>
          <p:cNvPr id="14" name="ZoneTexte 13"/>
          <p:cNvSpPr txBox="1"/>
          <p:nvPr/>
        </p:nvSpPr>
        <p:spPr>
          <a:xfrm>
            <a:off x="9565698" y="1859339"/>
            <a:ext cx="2505867" cy="3139321"/>
          </a:xfrm>
          <a:prstGeom prst="rect">
            <a:avLst/>
          </a:prstGeom>
          <a:noFill/>
        </p:spPr>
        <p:txBody>
          <a:bodyPr wrap="square" rtlCol="0">
            <a:spAutoFit/>
          </a:bodyPr>
          <a:lstStyle/>
          <a:p>
            <a:r>
              <a:rPr lang="fr-FR" dirty="0">
                <a:solidFill>
                  <a:schemeClr val="bg1"/>
                </a:solidFill>
                <a:latin typeface="Century Gothic" panose="020B0502020202020204" pitchFamily="34" charset="0"/>
              </a:rPr>
              <a:t>I.   Besoin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b="1" u="sng" dirty="0">
                <a:solidFill>
                  <a:schemeClr val="bg1"/>
                </a:solidFill>
                <a:latin typeface="Century Gothic" panose="020B0502020202020204" pitchFamily="34" charset="0"/>
              </a:rPr>
              <a:t>II. Présentation du projet </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III. Impact et vision</a:t>
            </a:r>
          </a:p>
          <a:p>
            <a:endParaRPr lang="fr-FR" dirty="0">
              <a:solidFill>
                <a:schemeClr val="bg1"/>
              </a:solidFill>
              <a:latin typeface="Century Gothic" panose="020B0502020202020204" pitchFamily="34" charset="0"/>
            </a:endParaRPr>
          </a:p>
          <a:p>
            <a:endParaRPr lang="fr-FR" dirty="0">
              <a:solidFill>
                <a:schemeClr val="bg1"/>
              </a:solidFill>
              <a:latin typeface="Century Gothic" panose="020B0502020202020204" pitchFamily="34" charset="0"/>
            </a:endParaRPr>
          </a:p>
          <a:p>
            <a:r>
              <a:rPr lang="fr-FR" dirty="0">
                <a:solidFill>
                  <a:schemeClr val="bg1"/>
                </a:solidFill>
                <a:latin typeface="Century Gothic" panose="020B0502020202020204" pitchFamily="34" charset="0"/>
              </a:rPr>
              <a:t>IV. Conclusion</a:t>
            </a:r>
          </a:p>
        </p:txBody>
      </p:sp>
      <p:sp>
        <p:nvSpPr>
          <p:cNvPr id="8" name="Espace réservé de la date 7"/>
          <p:cNvSpPr>
            <a:spLocks noGrp="1"/>
          </p:cNvSpPr>
          <p:nvPr>
            <p:ph type="dt" sz="half" idx="10"/>
          </p:nvPr>
        </p:nvSpPr>
        <p:spPr/>
        <p:txBody>
          <a:bodyPr/>
          <a:lstStyle/>
          <a:p>
            <a:r>
              <a:rPr lang="fr-FR" smtClean="0"/>
              <a:t>30/05/2017</a:t>
            </a:r>
            <a:endParaRPr lang="fr-FR" dirty="0"/>
          </a:p>
        </p:txBody>
      </p:sp>
      <p:sp>
        <p:nvSpPr>
          <p:cNvPr id="4" name="Espace réservé du numéro de diapositive 3"/>
          <p:cNvSpPr>
            <a:spLocks noGrp="1"/>
          </p:cNvSpPr>
          <p:nvPr>
            <p:ph type="sldNum" sz="quarter" idx="12"/>
          </p:nvPr>
        </p:nvSpPr>
        <p:spPr/>
        <p:txBody>
          <a:bodyPr/>
          <a:lstStyle/>
          <a:p>
            <a:fld id="{EA27A45B-77EB-4839-A102-834B06C26C52}" type="slidenum">
              <a:rPr lang="fr-FR" smtClean="0"/>
              <a:pPr/>
              <a:t>9</a:t>
            </a:fld>
            <a:r>
              <a:rPr lang="fr-FR" smtClean="0"/>
              <a:t>/26</a:t>
            </a:r>
            <a:endParaRPr lang="fr-FR" dirty="0"/>
          </a:p>
        </p:txBody>
      </p:sp>
    </p:spTree>
    <p:extLst>
      <p:ext uri="{BB962C8B-B14F-4D97-AF65-F5344CB8AC3E}">
        <p14:creationId xmlns:p14="http://schemas.microsoft.com/office/powerpoint/2010/main" val="160573226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2692</TotalTime>
  <Words>2499</Words>
  <Application>Microsoft Office PowerPoint</Application>
  <PresentationFormat>Grand écran</PresentationFormat>
  <Paragraphs>460</Paragraphs>
  <Slides>26</Slides>
  <Notes>20</Notes>
  <HiddenSlides>0</HiddenSlides>
  <MMClips>0</MMClips>
  <ScaleCrop>false</ScaleCrop>
  <HeadingPairs>
    <vt:vector size="8" baseType="variant">
      <vt:variant>
        <vt:lpstr>Polices utilisées</vt:lpstr>
      </vt:variant>
      <vt:variant>
        <vt:i4>4</vt:i4>
      </vt:variant>
      <vt:variant>
        <vt:lpstr>Thème</vt:lpstr>
      </vt:variant>
      <vt:variant>
        <vt:i4>1</vt:i4>
      </vt:variant>
      <vt:variant>
        <vt:lpstr>Serveurs OLE incorporés</vt:lpstr>
      </vt:variant>
      <vt:variant>
        <vt:i4>1</vt:i4>
      </vt:variant>
      <vt:variant>
        <vt:lpstr>Titres des diapositives</vt:lpstr>
      </vt:variant>
      <vt:variant>
        <vt:i4>26</vt:i4>
      </vt:variant>
    </vt:vector>
  </HeadingPairs>
  <TitlesOfParts>
    <vt:vector size="32" baseType="lpstr">
      <vt:lpstr>Arial</vt:lpstr>
      <vt:lpstr>Calibri</vt:lpstr>
      <vt:lpstr>Calibri Light</vt:lpstr>
      <vt:lpstr>Century Gothic</vt:lpstr>
      <vt:lpstr>Thème Office</vt:lpstr>
      <vt:lpstr>Image</vt:lpstr>
      <vt:lpstr>Présentation PowerPoint</vt:lpstr>
      <vt:lpstr>Présentation PowerPoint</vt:lpstr>
      <vt:lpstr>Problématique</vt:lpstr>
      <vt:lpstr>Présentation PowerPoint</vt:lpstr>
      <vt:lpstr>Solution identifiée</vt:lpstr>
      <vt:lpstr>Fonctionnement</vt:lpstr>
      <vt:lpstr>Fonctionnement</vt:lpstr>
      <vt:lpstr>Acteurs existants</vt:lpstr>
      <vt:lpstr>Notre valeur ajoutée</vt:lpstr>
      <vt:lpstr>La solution</vt:lpstr>
      <vt:lpstr>Présentation PowerPoint</vt:lpstr>
      <vt:lpstr>Business model</vt:lpstr>
      <vt:lpstr>Business model</vt:lpstr>
      <vt:lpstr>Notre cible</vt:lpstr>
      <vt:lpstr>Présentation PowerPoint</vt:lpstr>
      <vt:lpstr>Ils nous font confiance</vt:lpstr>
      <vt:lpstr>Ambassadeurs</vt:lpstr>
      <vt:lpstr>L’équipe</vt:lpstr>
      <vt:lpstr>L’équipe</vt:lpstr>
      <vt:lpstr>L’association</vt:lpstr>
      <vt:lpstr>Présentation PowerPoint</vt:lpstr>
      <vt:lpstr>Vision à long terme</vt:lpstr>
      <vt:lpstr>Vision à long terme</vt:lpstr>
      <vt:lpstr>Présentation PowerPoint</vt:lpstr>
      <vt:lpstr>Remerciements</vt:lpstr>
      <vt:lpstr>Restez informés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Clement Vachet</dc:creator>
  <cp:lastModifiedBy>Clément VACHET</cp:lastModifiedBy>
  <cp:revision>185</cp:revision>
  <dcterms:created xsi:type="dcterms:W3CDTF">2017-01-23T08:36:10Z</dcterms:created>
  <dcterms:modified xsi:type="dcterms:W3CDTF">2017-05-28T20:57:32Z</dcterms:modified>
</cp:coreProperties>
</file>

<file path=docProps/thumbnail.jpeg>
</file>